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 id="2147483677" r:id="rId3"/>
  </p:sldMasterIdLst>
  <p:notesMasterIdLst>
    <p:notesMasterId r:id="rId42"/>
  </p:notesMasterIdLst>
  <p:sldIdLst>
    <p:sldId id="296" r:id="rId4"/>
    <p:sldId id="618" r:id="rId5"/>
    <p:sldId id="638" r:id="rId6"/>
    <p:sldId id="645" r:id="rId7"/>
    <p:sldId id="695" r:id="rId8"/>
    <p:sldId id="703" r:id="rId9"/>
    <p:sldId id="705" r:id="rId10"/>
    <p:sldId id="737" r:id="rId11"/>
    <p:sldId id="709" r:id="rId12"/>
    <p:sldId id="710" r:id="rId13"/>
    <p:sldId id="711" r:id="rId14"/>
    <p:sldId id="735" r:id="rId15"/>
    <p:sldId id="738" r:id="rId16"/>
    <p:sldId id="717" r:id="rId17"/>
    <p:sldId id="718" r:id="rId18"/>
    <p:sldId id="728" r:id="rId19"/>
    <p:sldId id="744" r:id="rId20"/>
    <p:sldId id="745" r:id="rId21"/>
    <p:sldId id="743" r:id="rId22"/>
    <p:sldId id="746" r:id="rId23"/>
    <p:sldId id="740" r:id="rId24"/>
    <p:sldId id="741" r:id="rId25"/>
    <p:sldId id="742" r:id="rId26"/>
    <p:sldId id="724" r:id="rId27"/>
    <p:sldId id="739" r:id="rId28"/>
    <p:sldId id="725" r:id="rId29"/>
    <p:sldId id="687" r:id="rId30"/>
    <p:sldId id="688" r:id="rId31"/>
    <p:sldId id="689" r:id="rId32"/>
    <p:sldId id="690" r:id="rId33"/>
    <p:sldId id="691" r:id="rId34"/>
    <p:sldId id="692" r:id="rId35"/>
    <p:sldId id="693" r:id="rId36"/>
    <p:sldId id="696" r:id="rId37"/>
    <p:sldId id="726" r:id="rId38"/>
    <p:sldId id="747" r:id="rId39"/>
    <p:sldId id="604" r:id="rId40"/>
    <p:sldId id="262"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618"/>
            <p14:sldId id="638"/>
            <p14:sldId id="645"/>
            <p14:sldId id="695"/>
            <p14:sldId id="703"/>
            <p14:sldId id="705"/>
            <p14:sldId id="737"/>
            <p14:sldId id="709"/>
            <p14:sldId id="710"/>
            <p14:sldId id="711"/>
            <p14:sldId id="735"/>
            <p14:sldId id="738"/>
            <p14:sldId id="717"/>
            <p14:sldId id="718"/>
            <p14:sldId id="728"/>
            <p14:sldId id="744"/>
            <p14:sldId id="745"/>
            <p14:sldId id="743"/>
            <p14:sldId id="746"/>
            <p14:sldId id="740"/>
            <p14:sldId id="741"/>
            <p14:sldId id="742"/>
            <p14:sldId id="724"/>
            <p14:sldId id="739"/>
            <p14:sldId id="725"/>
            <p14:sldId id="687"/>
            <p14:sldId id="688"/>
            <p14:sldId id="689"/>
            <p14:sldId id="690"/>
            <p14:sldId id="691"/>
            <p14:sldId id="692"/>
            <p14:sldId id="693"/>
            <p14:sldId id="696"/>
            <p14:sldId id="726"/>
            <p14:sldId id="747"/>
            <p14:sldId id="604"/>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cmAuthor id="1" name="Microsoft Office 用户" initials="Microsof" lastIdx="1" clrIdx="0"/>
  <p:cmAuthor id="8" name="Microsoft Office 用户" initials="Microsof [8]" lastIdx="1" clrIdx="7"/>
  <p:cmAuthor id="2" name="Microsoft Office 用户" initials="Microsof [2]" lastIdx="1" clrIdx="1"/>
  <p:cmAuthor id="9" name="Microsoft Office 用户" initials="Microsof [9]" lastIdx="1" clrIdx="8"/>
  <p:cmAuthor id="3" name="Microsoft Office 用户" initials="Microsof [3]" lastIdx="1" clrIdx="2"/>
  <p:cmAuthor id="4" name="Microsoft Office 用户" initials="Microsof [4]" lastIdx="4" clrIdx="3"/>
  <p:cmAuthor id="5" name="Microsoft Office 用户" initials="Microsof [5]" lastIdx="1" clrIdx="4"/>
  <p:cmAuthor id="6" name="Microsoft Office 用户" initials="Microsof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FFF00"/>
    <a:srgbClr val="FFFFFF"/>
    <a:srgbClr val="33A8C7"/>
    <a:srgbClr val="F98A28"/>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98" autoAdjust="0"/>
    <p:restoredTop sz="91818" autoAdjust="0"/>
  </p:normalViewPr>
  <p:slideViewPr>
    <p:cSldViewPr>
      <p:cViewPr varScale="1">
        <p:scale>
          <a:sx n="83" d="100"/>
          <a:sy n="83" d="100"/>
        </p:scale>
        <p:origin x="1146" y="78"/>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39640;&#28201;&#21512;&#37329;&#39033;&#30446;\Main_&#39640;&#28201;&#21512;&#37329;&#39033;&#30446;&#20840;&#37096;&#36164;&#26009;\1-25-&#27719;&#25253;\computing_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zh-CN" sz="1600" dirty="0"/>
              <a:t>晶格错配度比较</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lineChart>
        <c:grouping val="standard"/>
        <c:varyColors val="0"/>
        <c:ser>
          <c:idx val="0"/>
          <c:order val="0"/>
          <c:tx>
            <c:strRef>
              <c:f>Sheet1!$N$2</c:f>
              <c:strCache>
                <c:ptCount val="1"/>
                <c:pt idx="0">
                  <c:v>δ真实值</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Sheet1!$N$3:$N$10</c:f>
              <c:numCache>
                <c:formatCode>General</c:formatCode>
                <c:ptCount val="8"/>
                <c:pt idx="0">
                  <c:v>-0.11</c:v>
                </c:pt>
                <c:pt idx="1">
                  <c:v>-0.15</c:v>
                </c:pt>
                <c:pt idx="2">
                  <c:v>-0.2</c:v>
                </c:pt>
                <c:pt idx="3">
                  <c:v>-0.19</c:v>
                </c:pt>
                <c:pt idx="4">
                  <c:v>-0.09</c:v>
                </c:pt>
                <c:pt idx="5">
                  <c:v>-0.04</c:v>
                </c:pt>
                <c:pt idx="6">
                  <c:v>-0.27</c:v>
                </c:pt>
                <c:pt idx="7">
                  <c:v>-0.31</c:v>
                </c:pt>
              </c:numCache>
            </c:numRef>
          </c:val>
          <c:smooth val="0"/>
          <c:extLst>
            <c:ext xmlns:c16="http://schemas.microsoft.com/office/drawing/2014/chart" uri="{C3380CC4-5D6E-409C-BE32-E72D297353CC}">
              <c16:uniqueId val="{00000000-A815-4150-B7A4-051E12C25F8E}"/>
            </c:ext>
          </c:extLst>
        </c:ser>
        <c:ser>
          <c:idx val="1"/>
          <c:order val="1"/>
          <c:tx>
            <c:strRef>
              <c:f>Sheet1!$O$2</c:f>
              <c:strCache>
                <c:ptCount val="1"/>
                <c:pt idx="0">
                  <c:v>δ预测</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Sheet1!$O$3:$O$10</c:f>
              <c:numCache>
                <c:formatCode>General</c:formatCode>
                <c:ptCount val="8"/>
                <c:pt idx="0">
                  <c:v>-0.11600000000000001</c:v>
                </c:pt>
                <c:pt idx="1">
                  <c:v>-0.14699999999999999</c:v>
                </c:pt>
                <c:pt idx="2">
                  <c:v>-0.246</c:v>
                </c:pt>
                <c:pt idx="3">
                  <c:v>-0.17399999999999999</c:v>
                </c:pt>
                <c:pt idx="4">
                  <c:v>-0.113</c:v>
                </c:pt>
                <c:pt idx="5">
                  <c:v>-0.13600000000000001</c:v>
                </c:pt>
                <c:pt idx="6">
                  <c:v>-0.20699999999999999</c:v>
                </c:pt>
                <c:pt idx="7">
                  <c:v>-0.21</c:v>
                </c:pt>
              </c:numCache>
            </c:numRef>
          </c:val>
          <c:smooth val="0"/>
          <c:extLst>
            <c:ext xmlns:c16="http://schemas.microsoft.com/office/drawing/2014/chart" uri="{C3380CC4-5D6E-409C-BE32-E72D297353CC}">
              <c16:uniqueId val="{00000001-A815-4150-B7A4-051E12C25F8E}"/>
            </c:ext>
          </c:extLst>
        </c:ser>
        <c:dLbls>
          <c:dLblPos val="ctr"/>
          <c:showLegendKey val="0"/>
          <c:showVal val="1"/>
          <c:showCatName val="0"/>
          <c:showSerName val="0"/>
          <c:showPercent val="0"/>
          <c:showBubbleSize val="0"/>
        </c:dLbls>
        <c:marker val="1"/>
        <c:smooth val="0"/>
        <c:axId val="867556016"/>
        <c:axId val="867547000"/>
      </c:lineChart>
      <c:catAx>
        <c:axId val="867556016"/>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zh-CN"/>
                  <a:t>样本点</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zh-CN"/>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zh-CN"/>
          </a:p>
        </c:txPr>
        <c:crossAx val="867547000"/>
        <c:crosses val="autoZero"/>
        <c:auto val="1"/>
        <c:lblAlgn val="ctr"/>
        <c:lblOffset val="100"/>
        <c:noMultiLvlLbl val="0"/>
      </c:catAx>
      <c:valAx>
        <c:axId val="86754700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zh-CN"/>
                  <a:t>晶格错配度</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zh-CN"/>
            </a:p>
          </c:txPr>
        </c:title>
        <c:numFmt formatCode="General" sourceLinked="1"/>
        <c:majorTickMark val="none"/>
        <c:minorTickMark val="none"/>
        <c:tickLblPos val="nextTo"/>
        <c:crossAx val="86755601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zh-CN" sz="1600" dirty="0"/>
              <a:t>晶格错配度比较</a:t>
            </a:r>
          </a:p>
        </c:rich>
      </c:tx>
      <c:layout>
        <c:manualLayout>
          <c:xMode val="edge"/>
          <c:yMode val="edge"/>
          <c:x val="0.32575678040244971"/>
          <c:y val="2.7777777777777776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lineChart>
        <c:grouping val="standard"/>
        <c:varyColors val="0"/>
        <c:ser>
          <c:idx val="0"/>
          <c:order val="0"/>
          <c:tx>
            <c:strRef>
              <c:f>Sheet1!$N$2</c:f>
              <c:strCache>
                <c:ptCount val="1"/>
                <c:pt idx="0">
                  <c:v>δ真实值</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Sheet1!$N$3:$N$10</c:f>
              <c:numCache>
                <c:formatCode>General</c:formatCode>
                <c:ptCount val="8"/>
                <c:pt idx="0">
                  <c:v>-0.11</c:v>
                </c:pt>
                <c:pt idx="1">
                  <c:v>-0.15</c:v>
                </c:pt>
                <c:pt idx="2">
                  <c:v>-0.2</c:v>
                </c:pt>
                <c:pt idx="3">
                  <c:v>-0.19</c:v>
                </c:pt>
                <c:pt idx="4">
                  <c:v>-0.09</c:v>
                </c:pt>
                <c:pt idx="5">
                  <c:v>-0.04</c:v>
                </c:pt>
                <c:pt idx="6">
                  <c:v>-0.27</c:v>
                </c:pt>
                <c:pt idx="7">
                  <c:v>-0.31</c:v>
                </c:pt>
              </c:numCache>
            </c:numRef>
          </c:val>
          <c:smooth val="0"/>
          <c:extLst>
            <c:ext xmlns:c16="http://schemas.microsoft.com/office/drawing/2014/chart" uri="{C3380CC4-5D6E-409C-BE32-E72D297353CC}">
              <c16:uniqueId val="{00000000-1A49-4200-B547-E4CE39F559DB}"/>
            </c:ext>
          </c:extLst>
        </c:ser>
        <c:ser>
          <c:idx val="1"/>
          <c:order val="1"/>
          <c:tx>
            <c:strRef>
              <c:f>Sheet1!$O$2</c:f>
              <c:strCache>
                <c:ptCount val="1"/>
                <c:pt idx="0">
                  <c:v>δ预测</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Sheet1!$O$3:$O$10</c:f>
              <c:numCache>
                <c:formatCode>General</c:formatCode>
                <c:ptCount val="8"/>
                <c:pt idx="0">
                  <c:v>-0.11600000000000001</c:v>
                </c:pt>
                <c:pt idx="1">
                  <c:v>-0.14699999999999999</c:v>
                </c:pt>
                <c:pt idx="2">
                  <c:v>-0.246</c:v>
                </c:pt>
                <c:pt idx="3">
                  <c:v>-0.17399999999999999</c:v>
                </c:pt>
                <c:pt idx="4">
                  <c:v>-0.113</c:v>
                </c:pt>
                <c:pt idx="5">
                  <c:v>-0.13600000000000001</c:v>
                </c:pt>
                <c:pt idx="6">
                  <c:v>-0.20699999999999999</c:v>
                </c:pt>
                <c:pt idx="7">
                  <c:v>-0.21</c:v>
                </c:pt>
              </c:numCache>
            </c:numRef>
          </c:val>
          <c:smooth val="0"/>
          <c:extLst>
            <c:ext xmlns:c16="http://schemas.microsoft.com/office/drawing/2014/chart" uri="{C3380CC4-5D6E-409C-BE32-E72D297353CC}">
              <c16:uniqueId val="{00000001-1A49-4200-B547-E4CE39F559DB}"/>
            </c:ext>
          </c:extLst>
        </c:ser>
        <c:ser>
          <c:idx val="2"/>
          <c:order val="2"/>
          <c:tx>
            <c:strRef>
              <c:f>Sheet1!$P$2</c:f>
              <c:strCache>
                <c:ptCount val="1"/>
                <c:pt idx="0">
                  <c:v>δ计算</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Sheet1!$P$3:$P$10</c:f>
              <c:numCache>
                <c:formatCode>General</c:formatCode>
                <c:ptCount val="8"/>
                <c:pt idx="0">
                  <c:v>-4.7892299999999999E-2</c:v>
                </c:pt>
                <c:pt idx="1">
                  <c:v>-8.5965479999999997E-2</c:v>
                </c:pt>
                <c:pt idx="2">
                  <c:v>-7.994772E-2</c:v>
                </c:pt>
                <c:pt idx="3">
                  <c:v>-5.1496800000000002E-3</c:v>
                </c:pt>
                <c:pt idx="4">
                  <c:v>6.9721420000000006E-2</c:v>
                </c:pt>
                <c:pt idx="5">
                  <c:v>-0.22478262399999999</c:v>
                </c:pt>
                <c:pt idx="6">
                  <c:v>-0.60504376000000004</c:v>
                </c:pt>
                <c:pt idx="7">
                  <c:v>-7.8532240000000003E-2</c:v>
                </c:pt>
              </c:numCache>
            </c:numRef>
          </c:val>
          <c:smooth val="0"/>
          <c:extLst>
            <c:ext xmlns:c16="http://schemas.microsoft.com/office/drawing/2014/chart" uri="{C3380CC4-5D6E-409C-BE32-E72D297353CC}">
              <c16:uniqueId val="{00000002-1A49-4200-B547-E4CE39F559DB}"/>
            </c:ext>
          </c:extLst>
        </c:ser>
        <c:dLbls>
          <c:dLblPos val="ctr"/>
          <c:showLegendKey val="0"/>
          <c:showVal val="1"/>
          <c:showCatName val="0"/>
          <c:showSerName val="0"/>
          <c:showPercent val="0"/>
          <c:showBubbleSize val="0"/>
        </c:dLbls>
        <c:marker val="1"/>
        <c:smooth val="0"/>
        <c:axId val="867554448"/>
        <c:axId val="867557584"/>
      </c:lineChart>
      <c:catAx>
        <c:axId val="86755444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zh-CN"/>
                  <a:t>样本点</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zh-CN"/>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zh-CN"/>
          </a:p>
        </c:txPr>
        <c:crossAx val="867557584"/>
        <c:crosses val="autoZero"/>
        <c:auto val="1"/>
        <c:lblAlgn val="ctr"/>
        <c:lblOffset val="100"/>
        <c:noMultiLvlLbl val="0"/>
      </c:catAx>
      <c:valAx>
        <c:axId val="86755758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zh-CN"/>
                  <a:t>晶格错配度</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zh-CN"/>
            </a:p>
          </c:txPr>
        </c:title>
        <c:numFmt formatCode="General" sourceLinked="1"/>
        <c:majorTickMark val="none"/>
        <c:minorTickMark val="none"/>
        <c:tickLblPos val="nextTo"/>
        <c:crossAx val="867554448"/>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zh-CN"/>
              <a:t>晶格错配度比较</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lineChart>
        <c:grouping val="standard"/>
        <c:varyColors val="0"/>
        <c:ser>
          <c:idx val="0"/>
          <c:order val="0"/>
          <c:tx>
            <c:strRef>
              <c:f>Sheet1!$P$2</c:f>
              <c:strCache>
                <c:ptCount val="1"/>
                <c:pt idx="0">
                  <c:v>δ计算</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val>
            <c:numRef>
              <c:f>Sheet1!$P$3:$P$10</c:f>
              <c:numCache>
                <c:formatCode>General</c:formatCode>
                <c:ptCount val="8"/>
                <c:pt idx="0">
                  <c:v>-4.7892299999999999E-2</c:v>
                </c:pt>
                <c:pt idx="1">
                  <c:v>-8.5965479999999997E-2</c:v>
                </c:pt>
                <c:pt idx="2">
                  <c:v>-7.994772E-2</c:v>
                </c:pt>
                <c:pt idx="3">
                  <c:v>-5.1496800000000002E-3</c:v>
                </c:pt>
                <c:pt idx="4">
                  <c:v>6.9721420000000006E-2</c:v>
                </c:pt>
                <c:pt idx="5">
                  <c:v>-0.22478262399999999</c:v>
                </c:pt>
                <c:pt idx="6">
                  <c:v>-0.60504376000000004</c:v>
                </c:pt>
                <c:pt idx="7">
                  <c:v>-7.8532240000000003E-2</c:v>
                </c:pt>
              </c:numCache>
            </c:numRef>
          </c:val>
          <c:smooth val="0"/>
          <c:extLst>
            <c:ext xmlns:c16="http://schemas.microsoft.com/office/drawing/2014/chart" uri="{C3380CC4-5D6E-409C-BE32-E72D297353CC}">
              <c16:uniqueId val="{00000000-5AC3-4DF5-AAD9-AC15A6C6D53E}"/>
            </c:ext>
          </c:extLst>
        </c:ser>
        <c:ser>
          <c:idx val="1"/>
          <c:order val="1"/>
          <c:tx>
            <c:strRef>
              <c:f>Sheet1!$Q$2</c:f>
              <c:strCache>
                <c:ptCount val="1"/>
                <c:pt idx="0">
                  <c:v>δ预测'</c:v>
                </c:pt>
              </c:strCache>
            </c:strRef>
          </c:tx>
          <c:spPr>
            <a:ln w="2222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val>
            <c:numRef>
              <c:f>Sheet1!$Q$3:$Q$10</c:f>
              <c:numCache>
                <c:formatCode>General</c:formatCode>
                <c:ptCount val="8"/>
                <c:pt idx="0">
                  <c:v>-0.101675</c:v>
                </c:pt>
                <c:pt idx="1">
                  <c:v>-0.1003265</c:v>
                </c:pt>
                <c:pt idx="2">
                  <c:v>-7.1193980000000004E-2</c:v>
                </c:pt>
                <c:pt idx="3">
                  <c:v>-7.9523079999999996E-2</c:v>
                </c:pt>
                <c:pt idx="4">
                  <c:v>-0.14120371000000001</c:v>
                </c:pt>
                <c:pt idx="5">
                  <c:v>-6.6037040000000005E-2</c:v>
                </c:pt>
                <c:pt idx="6">
                  <c:v>-0.16300000000000001</c:v>
                </c:pt>
                <c:pt idx="7">
                  <c:v>-8.7571189999999993E-2</c:v>
                </c:pt>
              </c:numCache>
            </c:numRef>
          </c:val>
          <c:smooth val="0"/>
          <c:extLst>
            <c:ext xmlns:c16="http://schemas.microsoft.com/office/drawing/2014/chart" uri="{C3380CC4-5D6E-409C-BE32-E72D297353CC}">
              <c16:uniqueId val="{00000001-5AC3-4DF5-AAD9-AC15A6C6D53E}"/>
            </c:ext>
          </c:extLst>
        </c:ser>
        <c:dLbls>
          <c:dLblPos val="t"/>
          <c:showLegendKey val="0"/>
          <c:showVal val="1"/>
          <c:showCatName val="0"/>
          <c:showSerName val="0"/>
          <c:showPercent val="0"/>
          <c:showBubbleSize val="0"/>
        </c:dLbls>
        <c:smooth val="0"/>
        <c:axId val="867583544"/>
        <c:axId val="867582368"/>
      </c:lineChart>
      <c:catAx>
        <c:axId val="867583544"/>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样本点</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zh-CN"/>
          </a:p>
        </c:txPr>
        <c:crossAx val="867582368"/>
        <c:crosses val="autoZero"/>
        <c:auto val="1"/>
        <c:lblAlgn val="ctr"/>
        <c:lblOffset val="100"/>
        <c:noMultiLvlLbl val="0"/>
      </c:catAx>
      <c:valAx>
        <c:axId val="867582368"/>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晶格错配度</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867583544"/>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_rels/data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t>1.</a:t>
          </a:r>
          <a:r>
            <a:rPr lang="zh-CN" altLang="en-US" dirty="0"/>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en-US" altLang="zh-Hans" dirty="0"/>
            <a:t>2017</a:t>
          </a:r>
          <a:r>
            <a:rPr lang="zh-Hans" altLang="en-US" dirty="0"/>
            <a:t>年度</a:t>
          </a:r>
          <a:r>
            <a:rPr lang="zh-CN" altLang="en-US" dirty="0"/>
            <a:t>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rgbClr val="7030A0"/>
        </a:solidFill>
      </dgm:spPr>
      <dgm:t>
        <a:bodyPr/>
        <a:lstStyle/>
        <a:p>
          <a:r>
            <a:rPr lang="en-US" altLang="zh-CN" dirty="0"/>
            <a:t>3.</a:t>
          </a:r>
          <a:r>
            <a:rPr lang="en-US" altLang="zh-Hans" dirty="0"/>
            <a:t>2018</a:t>
          </a:r>
          <a:r>
            <a:rPr lang="zh-Hans" altLang="en-US" dirty="0"/>
            <a:t>年度研究计划</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endParaRPr lang="zh-CN" altLang="en-US" dirty="0"/>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 modelId="{470F9343-84EB-47B7-AFB9-4C65E7792209}" type="pres">
      <dgm:prSet presAssocID="{FE0B8CEE-7931-4C6C-ABAD-786E9B835F96}" presName="childText" presStyleLbl="revTx" presStyleIdx="0" presStyleCnt="1" custLinFactNeighborX="-596" custLinFactNeighborY="25141">
        <dgm:presLayoutVars>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8FA1E121-E0BB-4C7C-B3F7-9C7BDEC91ED0}"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3E26E228-74FB-45B4-83AA-5C475A38C449}" type="presOf" srcId="{ED717D3C-12D7-4C82-9A24-C9144B86E759}" destId="{0BD9CFF3-BD5C-4496-A5C0-71614AF6C6BB}"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E7E0008B-929B-4432-8F99-30A13C67DA4F}" srcId="{FE0B8CEE-7931-4C6C-ABAD-786E9B835F96}" destId="{93B1E033-B87A-4F97-9BDA-5DB8FB2C8CC1}" srcOrd="0" destOrd="0" parTransId="{DFBAE609-2348-448B-A8B3-B1E9E6DF45AF}" sibTransId="{7255F286-4648-468C-B598-1A45F1DD8BFD}"/>
    <dgm:cxn modelId="{6A8094D7-980A-448F-80B7-CE69A68E13E7}" type="presOf" srcId="{09FEEF98-66D8-4266-9535-59667BCA2E50}" destId="{D7A831F6-224E-4255-B33E-DD2359E3B625}"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15B1CAEF-9D7D-49BD-A968-E9DFDF079A02}" type="presOf" srcId="{93B1E033-B87A-4F97-9BDA-5DB8FB2C8CC1}" destId="{470F9343-84EB-47B7-AFB9-4C65E7792209}" srcOrd="0" destOrd="0" presId="urn:microsoft.com/office/officeart/2005/8/layout/vList2"/>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 modelId="{8B3E79FD-A175-4EE2-B236-AF1D648282BE}"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dgm:spPr>
        <a:solidFill>
          <a:schemeClr val="bg1">
            <a:lumMod val="65000"/>
          </a:schemeClr>
        </a:solidFill>
      </dgm:spPr>
      <dgm:t>
        <a:bodyPr/>
        <a:lstStyle/>
        <a:p>
          <a:r>
            <a:rPr lang="zh-CN" altLang="en-US" dirty="0"/>
            <a:t>数据采集与存储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dgm:spPr>
        <a:solidFill>
          <a:schemeClr val="bg1">
            <a:lumMod val="65000"/>
          </a:schemeClr>
        </a:solidFill>
      </dgm:spPr>
      <dgm:t>
        <a:bodyPr/>
        <a:lstStyle/>
        <a:p>
          <a:r>
            <a:rPr lang="zh-CN" altLang="en-US" dirty="0"/>
            <a:t>机器学习</a:t>
          </a:r>
          <a:r>
            <a:rPr lang="en-US" altLang="zh-CN" dirty="0"/>
            <a:t>/</a:t>
          </a:r>
          <a:r>
            <a:rPr lang="zh-CN" altLang="en-US"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A0A59087-CCC8-4A54-9674-8DF8A484A5D3}">
      <dgm:prSet phldrT="[文本]"/>
      <dgm:spPr>
        <a:solidFill>
          <a:schemeClr val="accent4">
            <a:lumMod val="75000"/>
          </a:schemeClr>
        </a:solidFill>
      </dgm:spPr>
      <dgm:t>
        <a:bodyPr/>
        <a:lstStyle/>
        <a:p>
          <a:r>
            <a:rPr lang="zh-CN" altLang="en-US" dirty="0"/>
            <a:t>基于机器学习的预测</a:t>
          </a:r>
          <a:endParaRPr lang="en-US" altLang="zh-CN" dirty="0"/>
        </a:p>
      </dgm:t>
    </dgm:pt>
    <dgm:pt modelId="{09D5043C-5A74-4738-B248-0C829458C2DC}" type="parTrans" cxnId="{FE3AEA62-EC4C-4E3A-A765-3932523903A0}">
      <dgm:prSet/>
      <dgm:spPr/>
      <dgm:t>
        <a:bodyPr/>
        <a:lstStyle/>
        <a:p>
          <a:endParaRPr lang="zh-CN" altLang="en-US"/>
        </a:p>
      </dgm:t>
    </dgm:pt>
    <dgm:pt modelId="{9954FE89-51ED-4C6A-80D8-85BB09244646}" type="sibTrans" cxnId="{FE3AEA62-EC4C-4E3A-A765-3932523903A0}">
      <dgm:prSet/>
      <dgm:spPr/>
      <dgm:t>
        <a:bodyPr/>
        <a:lstStyle/>
        <a:p>
          <a:endParaRPr lang="zh-CN" altLang="en-US"/>
        </a:p>
      </dgm:t>
    </dgm:pt>
    <dgm:pt modelId="{0C6CA62A-2507-4191-8334-84E9AE83554B}">
      <dgm:prSet phldrT="[文本]"/>
      <dgm:spPr>
        <a:solidFill>
          <a:schemeClr val="bg1">
            <a:lumMod val="65000"/>
          </a:schemeClr>
        </a:solidFill>
      </dgm:spPr>
      <dgm:t>
        <a:bodyPr/>
        <a:lstStyle/>
        <a:p>
          <a:r>
            <a:rPr lang="zh-CN" altLang="en-US" dirty="0"/>
            <a:t>平台建设</a:t>
          </a:r>
          <a:endParaRPr lang="en-US" altLang="zh-CN"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F93A8C5-3205-4EE1-B999-0F57A2EA3355}" type="pres">
      <dgm:prSet presAssocID="{A0A59087-CCC8-4A54-9674-8DF8A484A5D3}" presName="text_3" presStyleLbl="node1" presStyleIdx="2" presStyleCnt="4">
        <dgm:presLayoutVars>
          <dgm:bulletEnabled val="1"/>
        </dgm:presLayoutVars>
      </dgm:prSet>
      <dgm:spPr/>
    </dgm:pt>
    <dgm:pt modelId="{74D05944-8D0C-442D-97B7-F99556BAC15D}" type="pres">
      <dgm:prSet presAssocID="{A0A59087-CCC8-4A54-9674-8DF8A484A5D3}" presName="accent_3" presStyleCnt="0"/>
      <dgm:spPr/>
    </dgm:pt>
    <dgm:pt modelId="{77A2CF07-4BF7-4228-BA70-9EA218C3DFFD}" type="pres">
      <dgm:prSet presAssocID="{A0A59087-CCC8-4A54-9674-8DF8A484A5D3}" presName="accentRepeatNode" presStyleLbl="solidFgAcc1" presStyleIdx="2" presStyleCnt="4"/>
      <dgm:spPr/>
    </dgm:pt>
    <dgm:pt modelId="{0A8D2A7A-DEEB-47E2-9276-1E72B2C515AD}" type="pres">
      <dgm:prSet presAssocID="{0C6CA62A-2507-4191-8334-84E9AE83554B}" presName="text_4" presStyleLbl="node1" presStyleIdx="3" presStyleCnt="4" custLinFactNeighborX="291" custLinFactNeighborY="6293">
        <dgm:presLayoutVars>
          <dgm:bulletEnabled val="1"/>
        </dgm:presLayoutVars>
      </dgm:prSet>
      <dgm:spPr/>
    </dgm:pt>
    <dgm:pt modelId="{0682D940-7F4E-4A7B-9188-EC6F779DD7A3}"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1C35BA06-D761-43BC-AE5B-D20E06A2D58B}" type="presOf" srcId="{D7A9A80B-B499-4CE9-B8B6-42D8B19FB683}" destId="{25CC8F4A-1A1B-4C3E-B9C9-3B2A7A2D0F66}"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2D54C416-4864-4D70-9BC9-56B68696AE91}" type="presOf" srcId="{A031629A-C912-46DE-9250-B3AB97DBFEF3}" destId="{4973CE0B-830B-42A8-8F41-45A257AA0B8B}" srcOrd="0" destOrd="0" presId="urn:microsoft.com/office/officeart/2008/layout/VerticalCurvedList"/>
    <dgm:cxn modelId="{FE3AEA62-EC4C-4E3A-A765-3932523903A0}" srcId="{534D5989-8F4D-4258-8225-B724768E9233}" destId="{A0A59087-CCC8-4A54-9674-8DF8A484A5D3}" srcOrd="2" destOrd="0" parTransId="{09D5043C-5A74-4738-B248-0C829458C2DC}" sibTransId="{9954FE89-51ED-4C6A-80D8-85BB09244646}"/>
    <dgm:cxn modelId="{3E178B43-85DA-4704-8B8B-9DFB0E19797E}" type="presOf" srcId="{0C6CA62A-2507-4191-8334-84E9AE83554B}" destId="{0A8D2A7A-DEEB-47E2-9276-1E72B2C515AD}"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3711018E-82A9-4E28-9A90-A6C2DA96381C}" type="presOf" srcId="{534D5989-8F4D-4258-8225-B724768E9233}" destId="{777E6480-BB94-44CE-B407-D0500462E337}" srcOrd="0" destOrd="0" presId="urn:microsoft.com/office/officeart/2008/layout/VerticalCurvedList"/>
    <dgm:cxn modelId="{134941B4-B27B-4684-A322-4DC4AF6FDC3E}" type="presOf" srcId="{A0A59087-CCC8-4A54-9674-8DF8A484A5D3}" destId="{2F93A8C5-3205-4EE1-B999-0F57A2EA3355}"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67A3C0EE-3869-4396-BF83-8F9F1D218838}" type="presOf" srcId="{EB89F287-1E2B-4D7B-B849-A9AFDC62F93B}" destId="{0ADD1677-4BB9-411B-9F55-C6A8BB4AEFFE}" srcOrd="0" destOrd="0" presId="urn:microsoft.com/office/officeart/2008/layout/VerticalCurvedList"/>
    <dgm:cxn modelId="{91BCE61B-0524-4A26-A4E9-392BCF2B8E20}" type="presParOf" srcId="{777E6480-BB94-44CE-B407-D0500462E337}" destId="{029663F2-6083-4943-A4B6-B75B1725BCEF}" srcOrd="0" destOrd="0" presId="urn:microsoft.com/office/officeart/2008/layout/VerticalCurvedList"/>
    <dgm:cxn modelId="{EE7CDD5A-04EA-4592-8C37-E5CA2A0457D4}" type="presParOf" srcId="{029663F2-6083-4943-A4B6-B75B1725BCEF}" destId="{D211633A-16B4-4697-B79D-94EAD020AF0A}" srcOrd="0" destOrd="0" presId="urn:microsoft.com/office/officeart/2008/layout/VerticalCurvedList"/>
    <dgm:cxn modelId="{6FAA77B3-F1D1-49BF-8275-9733E749A16E}" type="presParOf" srcId="{D211633A-16B4-4697-B79D-94EAD020AF0A}" destId="{2B0DD12D-6EF4-4BF8-B02D-398F02F66379}" srcOrd="0" destOrd="0" presId="urn:microsoft.com/office/officeart/2008/layout/VerticalCurvedList"/>
    <dgm:cxn modelId="{203C7AFF-FE76-4C21-A41D-06CD0E582B01}" type="presParOf" srcId="{D211633A-16B4-4697-B79D-94EAD020AF0A}" destId="{25CC8F4A-1A1B-4C3E-B9C9-3B2A7A2D0F66}" srcOrd="1" destOrd="0" presId="urn:microsoft.com/office/officeart/2008/layout/VerticalCurvedList"/>
    <dgm:cxn modelId="{DB21EF82-D66C-4340-9EA2-B409AACF909B}" type="presParOf" srcId="{D211633A-16B4-4697-B79D-94EAD020AF0A}" destId="{3901E994-EF88-4B55-B333-8B5DC2C1FE64}" srcOrd="2" destOrd="0" presId="urn:microsoft.com/office/officeart/2008/layout/VerticalCurvedList"/>
    <dgm:cxn modelId="{1F0D5A69-9113-4D2E-B468-76EBDC374021}" type="presParOf" srcId="{D211633A-16B4-4697-B79D-94EAD020AF0A}" destId="{8EACEE7C-B326-44FB-9A91-8726F31EDF2B}" srcOrd="3" destOrd="0" presId="urn:microsoft.com/office/officeart/2008/layout/VerticalCurvedList"/>
    <dgm:cxn modelId="{B71ACEBC-D812-41A5-8EB5-04680D00257C}" type="presParOf" srcId="{029663F2-6083-4943-A4B6-B75B1725BCEF}" destId="{4973CE0B-830B-42A8-8F41-45A257AA0B8B}" srcOrd="1" destOrd="0" presId="urn:microsoft.com/office/officeart/2008/layout/VerticalCurvedList"/>
    <dgm:cxn modelId="{5BB2E148-6235-4A9B-9EB3-1272F15AB47C}" type="presParOf" srcId="{029663F2-6083-4943-A4B6-B75B1725BCEF}" destId="{966750C1-A861-452C-9609-15612A3DFCF5}" srcOrd="2" destOrd="0" presId="urn:microsoft.com/office/officeart/2008/layout/VerticalCurvedList"/>
    <dgm:cxn modelId="{6742D02C-D362-4CB2-B3B4-F37B6E81DDDA}" type="presParOf" srcId="{966750C1-A861-452C-9609-15612A3DFCF5}" destId="{2C32AA3C-C21E-444B-8009-13B7F44A3DFC}" srcOrd="0" destOrd="0" presId="urn:microsoft.com/office/officeart/2008/layout/VerticalCurvedList"/>
    <dgm:cxn modelId="{10BE6560-D3A3-4FCE-8F52-593A340CD72B}" type="presParOf" srcId="{029663F2-6083-4943-A4B6-B75B1725BCEF}" destId="{0ADD1677-4BB9-411B-9F55-C6A8BB4AEFFE}" srcOrd="3" destOrd="0" presId="urn:microsoft.com/office/officeart/2008/layout/VerticalCurvedList"/>
    <dgm:cxn modelId="{10F202D6-F3E0-4C7B-87E2-F9928C98FC43}" type="presParOf" srcId="{029663F2-6083-4943-A4B6-B75B1725BCEF}" destId="{A9BE9254-C053-4EAB-8F29-0CEF5AEEC494}" srcOrd="4" destOrd="0" presId="urn:microsoft.com/office/officeart/2008/layout/VerticalCurvedList"/>
    <dgm:cxn modelId="{16AEC561-CE94-4566-9B34-D242C58B87C4}" type="presParOf" srcId="{A9BE9254-C053-4EAB-8F29-0CEF5AEEC494}" destId="{D5EA4CD6-8560-493F-8996-3B38ECA26A5D}" srcOrd="0" destOrd="0" presId="urn:microsoft.com/office/officeart/2008/layout/VerticalCurvedList"/>
    <dgm:cxn modelId="{FE2E5704-4B81-4DC4-8E13-D2B518C91041}" type="presParOf" srcId="{029663F2-6083-4943-A4B6-B75B1725BCEF}" destId="{2F93A8C5-3205-4EE1-B999-0F57A2EA3355}" srcOrd="5" destOrd="0" presId="urn:microsoft.com/office/officeart/2008/layout/VerticalCurvedList"/>
    <dgm:cxn modelId="{A772EE42-4E7D-438F-86E0-0D82A5456FFD}" type="presParOf" srcId="{029663F2-6083-4943-A4B6-B75B1725BCEF}" destId="{74D05944-8D0C-442D-97B7-F99556BAC15D}" srcOrd="6" destOrd="0" presId="urn:microsoft.com/office/officeart/2008/layout/VerticalCurvedList"/>
    <dgm:cxn modelId="{A243BDAC-9222-4D22-B511-E8497DF83490}" type="presParOf" srcId="{74D05944-8D0C-442D-97B7-F99556BAC15D}" destId="{77A2CF07-4BF7-4228-BA70-9EA218C3DFFD}" srcOrd="0" destOrd="0" presId="urn:microsoft.com/office/officeart/2008/layout/VerticalCurvedList"/>
    <dgm:cxn modelId="{0BAFE22D-36DB-45B7-B99C-ABF42B47731C}" type="presParOf" srcId="{029663F2-6083-4943-A4B6-B75B1725BCEF}" destId="{0A8D2A7A-DEEB-47E2-9276-1E72B2C515AD}" srcOrd="7" destOrd="0" presId="urn:microsoft.com/office/officeart/2008/layout/VerticalCurvedList"/>
    <dgm:cxn modelId="{99D65FFB-019A-488A-BCCF-62625EB405D0}" type="presParOf" srcId="{029663F2-6083-4943-A4B6-B75B1725BCEF}" destId="{0682D940-7F4E-4A7B-9188-EC6F779DD7A3}" srcOrd="8" destOrd="0" presId="urn:microsoft.com/office/officeart/2008/layout/VerticalCurvedList"/>
    <dgm:cxn modelId="{3C5F3BAF-CBF6-497F-BE88-36F0EAC4B4B2}" type="presParOf" srcId="{0682D940-7F4E-4A7B-9188-EC6F779DD7A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0B8D362-1369-46D1-A9B2-79AAD6D0E56A}"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zh-CN" altLang="en-US"/>
        </a:p>
      </dgm:t>
    </dgm:pt>
    <dgm:pt modelId="{2119683C-B8DF-4950-9055-BA0CBAD59E7B}">
      <dgm:prSet phldrT="[文本]" custT="1"/>
      <dgm:spPr/>
      <dgm:t>
        <a:bodyPr/>
        <a:lstStyle/>
        <a:p>
          <a:r>
            <a:rPr lang="zh-CN" altLang="en-US" sz="1800" b="1" dirty="0"/>
            <a:t>鲁老师团队工作</a:t>
          </a:r>
        </a:p>
      </dgm:t>
    </dgm:pt>
    <dgm:pt modelId="{7DBD90A6-2141-4D21-9878-5117A3E98490}" type="parTrans" cxnId="{C155EA6A-586A-450E-A749-8769DDFB637F}">
      <dgm:prSet/>
      <dgm:spPr/>
      <dgm:t>
        <a:bodyPr/>
        <a:lstStyle/>
        <a:p>
          <a:endParaRPr lang="zh-CN" altLang="en-US"/>
        </a:p>
      </dgm:t>
    </dgm:pt>
    <dgm:pt modelId="{97B1819C-09AD-4948-8F08-9C03ED9F0DEA}" type="sibTrans" cxnId="{C155EA6A-586A-450E-A749-8769DDFB637F}">
      <dgm:prSet/>
      <dgm:spPr/>
      <dgm:t>
        <a:bodyPr/>
        <a:lstStyle/>
        <a:p>
          <a:endParaRPr lang="zh-CN" altLang="en-US"/>
        </a:p>
      </dgm:t>
    </dgm:pt>
    <dgm:pt modelId="{C16CBB46-8640-4C94-9DE6-6A1AEFA94F59}">
      <dgm:prSet phldrT="[文本]" custT="1"/>
      <dgm:spPr/>
      <dgm:t>
        <a:bodyPr/>
        <a:lstStyle/>
        <a:p>
          <a:r>
            <a:rPr lang="zh-CN" altLang="en-US" sz="1800" b="1" dirty="0"/>
            <a:t>刘老师团队工作</a:t>
          </a:r>
        </a:p>
      </dgm:t>
    </dgm:pt>
    <dgm:pt modelId="{2F971F7A-2132-4EAB-97C0-982778E80A94}" type="parTrans" cxnId="{E4407809-B458-45ED-B369-1B6D5AAACFE7}">
      <dgm:prSet/>
      <dgm:spPr/>
      <dgm:t>
        <a:bodyPr/>
        <a:lstStyle/>
        <a:p>
          <a:endParaRPr lang="zh-CN" altLang="en-US"/>
        </a:p>
      </dgm:t>
    </dgm:pt>
    <dgm:pt modelId="{70FE3321-7D8C-4256-9A78-6976341BD655}" type="sibTrans" cxnId="{E4407809-B458-45ED-B369-1B6D5AAACFE7}">
      <dgm:prSet/>
      <dgm:spPr/>
      <dgm:t>
        <a:bodyPr/>
        <a:lstStyle/>
        <a:p>
          <a:endParaRPr lang="zh-CN" altLang="en-US"/>
        </a:p>
      </dgm:t>
    </dgm:pt>
    <dgm:pt modelId="{A11C857B-8BDA-44C6-9821-9345045085CE}" type="pres">
      <dgm:prSet presAssocID="{10B8D362-1369-46D1-A9B2-79AAD6D0E56A}" presName="Name0" presStyleCnt="0">
        <dgm:presLayoutVars>
          <dgm:dir/>
          <dgm:resizeHandles val="exact"/>
        </dgm:presLayoutVars>
      </dgm:prSet>
      <dgm:spPr/>
    </dgm:pt>
    <dgm:pt modelId="{F8028DA1-F9EC-4281-8038-05371F6F17FC}" type="pres">
      <dgm:prSet presAssocID="{10B8D362-1369-46D1-A9B2-79AAD6D0E56A}" presName="arrow" presStyleLbl="bgShp" presStyleIdx="0" presStyleCnt="1" custScaleX="100000" custScaleY="95079"/>
      <dgm:spPr/>
    </dgm:pt>
    <dgm:pt modelId="{2571DC56-A250-426D-9ED7-C32BA930468B}" type="pres">
      <dgm:prSet presAssocID="{10B8D362-1369-46D1-A9B2-79AAD6D0E56A}" presName="points" presStyleCnt="0"/>
      <dgm:spPr/>
    </dgm:pt>
    <dgm:pt modelId="{D0687C06-BD36-4095-8DA0-0EB383703ED1}" type="pres">
      <dgm:prSet presAssocID="{2119683C-B8DF-4950-9055-BA0CBAD59E7B}" presName="compositeA" presStyleCnt="0"/>
      <dgm:spPr/>
    </dgm:pt>
    <dgm:pt modelId="{32AA002E-33C6-4B0D-9A8A-5FD662805865}" type="pres">
      <dgm:prSet presAssocID="{2119683C-B8DF-4950-9055-BA0CBAD59E7B}" presName="textA" presStyleLbl="revTx" presStyleIdx="0" presStyleCnt="2" custLinFactNeighborX="-1700" custLinFactNeighborY="65406">
        <dgm:presLayoutVars>
          <dgm:bulletEnabled val="1"/>
        </dgm:presLayoutVars>
      </dgm:prSet>
      <dgm:spPr/>
    </dgm:pt>
    <dgm:pt modelId="{C5C63CE1-00F3-46B1-9412-F03D4A0130E8}" type="pres">
      <dgm:prSet presAssocID="{2119683C-B8DF-4950-9055-BA0CBAD59E7B}" presName="circleA" presStyleLbl="node1" presStyleIdx="0" presStyleCnt="2"/>
      <dgm:spPr/>
    </dgm:pt>
    <dgm:pt modelId="{77227629-464C-45C7-AC29-8A7822CCCCC4}" type="pres">
      <dgm:prSet presAssocID="{2119683C-B8DF-4950-9055-BA0CBAD59E7B}" presName="spaceA" presStyleCnt="0"/>
      <dgm:spPr/>
    </dgm:pt>
    <dgm:pt modelId="{51017E93-C2E3-471C-8525-F09CD97C13DE}" type="pres">
      <dgm:prSet presAssocID="{97B1819C-09AD-4948-8F08-9C03ED9F0DEA}" presName="space" presStyleCnt="0"/>
      <dgm:spPr/>
    </dgm:pt>
    <dgm:pt modelId="{F852B43C-AACC-4606-9FBA-77B5FBC96623}" type="pres">
      <dgm:prSet presAssocID="{C16CBB46-8640-4C94-9DE6-6A1AEFA94F59}" presName="compositeB" presStyleCnt="0"/>
      <dgm:spPr/>
    </dgm:pt>
    <dgm:pt modelId="{D4C13224-750C-42E8-BF3F-AA44EE4E28B9}" type="pres">
      <dgm:prSet presAssocID="{C16CBB46-8640-4C94-9DE6-6A1AEFA94F59}" presName="textB" presStyleLbl="revTx" presStyleIdx="1" presStyleCnt="2" custLinFactNeighborX="2954" custLinFactNeighborY="-57953">
        <dgm:presLayoutVars>
          <dgm:bulletEnabled val="1"/>
        </dgm:presLayoutVars>
      </dgm:prSet>
      <dgm:spPr/>
    </dgm:pt>
    <dgm:pt modelId="{436D2E8C-3BEA-4108-A482-9FE8D6B1742B}" type="pres">
      <dgm:prSet presAssocID="{C16CBB46-8640-4C94-9DE6-6A1AEFA94F59}" presName="circleB" presStyleLbl="node1" presStyleIdx="1" presStyleCnt="2"/>
      <dgm:spPr/>
    </dgm:pt>
    <dgm:pt modelId="{F859B235-A02F-4C70-9D90-DD5A1C1F2113}" type="pres">
      <dgm:prSet presAssocID="{C16CBB46-8640-4C94-9DE6-6A1AEFA94F59}" presName="spaceB" presStyleCnt="0"/>
      <dgm:spPr/>
    </dgm:pt>
  </dgm:ptLst>
  <dgm:cxnLst>
    <dgm:cxn modelId="{E4407809-B458-45ED-B369-1B6D5AAACFE7}" srcId="{10B8D362-1369-46D1-A9B2-79AAD6D0E56A}" destId="{C16CBB46-8640-4C94-9DE6-6A1AEFA94F59}" srcOrd="1" destOrd="0" parTransId="{2F971F7A-2132-4EAB-97C0-982778E80A94}" sibTransId="{70FE3321-7D8C-4256-9A78-6976341BD655}"/>
    <dgm:cxn modelId="{9217395F-8301-49EF-A06F-3076180C377F}" type="presOf" srcId="{2119683C-B8DF-4950-9055-BA0CBAD59E7B}" destId="{32AA002E-33C6-4B0D-9A8A-5FD662805865}" srcOrd="0" destOrd="0" presId="urn:microsoft.com/office/officeart/2005/8/layout/hProcess11"/>
    <dgm:cxn modelId="{C155EA6A-586A-450E-A749-8769DDFB637F}" srcId="{10B8D362-1369-46D1-A9B2-79AAD6D0E56A}" destId="{2119683C-B8DF-4950-9055-BA0CBAD59E7B}" srcOrd="0" destOrd="0" parTransId="{7DBD90A6-2141-4D21-9878-5117A3E98490}" sibTransId="{97B1819C-09AD-4948-8F08-9C03ED9F0DEA}"/>
    <dgm:cxn modelId="{D7734D81-F9FA-48A6-8A17-3E17DDF0A7A6}" type="presOf" srcId="{C16CBB46-8640-4C94-9DE6-6A1AEFA94F59}" destId="{D4C13224-750C-42E8-BF3F-AA44EE4E28B9}" srcOrd="0" destOrd="0" presId="urn:microsoft.com/office/officeart/2005/8/layout/hProcess11"/>
    <dgm:cxn modelId="{941D2393-7136-4ACD-A0AC-CCD2CE2AC7DC}" type="presOf" srcId="{10B8D362-1369-46D1-A9B2-79AAD6D0E56A}" destId="{A11C857B-8BDA-44C6-9821-9345045085CE}" srcOrd="0" destOrd="0" presId="urn:microsoft.com/office/officeart/2005/8/layout/hProcess11"/>
    <dgm:cxn modelId="{405619EF-8ACD-4C6A-910D-FFF418F4CD4E}" type="presParOf" srcId="{A11C857B-8BDA-44C6-9821-9345045085CE}" destId="{F8028DA1-F9EC-4281-8038-05371F6F17FC}" srcOrd="0" destOrd="0" presId="urn:microsoft.com/office/officeart/2005/8/layout/hProcess11"/>
    <dgm:cxn modelId="{33661144-A723-4BB0-A764-195B79E848B1}" type="presParOf" srcId="{A11C857B-8BDA-44C6-9821-9345045085CE}" destId="{2571DC56-A250-426D-9ED7-C32BA930468B}" srcOrd="1" destOrd="0" presId="urn:microsoft.com/office/officeart/2005/8/layout/hProcess11"/>
    <dgm:cxn modelId="{400D1EE7-0722-4B48-A71D-A44ABD250F6E}" type="presParOf" srcId="{2571DC56-A250-426D-9ED7-C32BA930468B}" destId="{D0687C06-BD36-4095-8DA0-0EB383703ED1}" srcOrd="0" destOrd="0" presId="urn:microsoft.com/office/officeart/2005/8/layout/hProcess11"/>
    <dgm:cxn modelId="{21C1A6A8-685A-4230-B5BF-7A91E9308974}" type="presParOf" srcId="{D0687C06-BD36-4095-8DA0-0EB383703ED1}" destId="{32AA002E-33C6-4B0D-9A8A-5FD662805865}" srcOrd="0" destOrd="0" presId="urn:microsoft.com/office/officeart/2005/8/layout/hProcess11"/>
    <dgm:cxn modelId="{579AB70F-60D4-4D84-87A2-917DD5398D8A}" type="presParOf" srcId="{D0687C06-BD36-4095-8DA0-0EB383703ED1}" destId="{C5C63CE1-00F3-46B1-9412-F03D4A0130E8}" srcOrd="1" destOrd="0" presId="urn:microsoft.com/office/officeart/2005/8/layout/hProcess11"/>
    <dgm:cxn modelId="{0D785AB6-5F20-4177-AB20-06A9794FF1A4}" type="presParOf" srcId="{D0687C06-BD36-4095-8DA0-0EB383703ED1}" destId="{77227629-464C-45C7-AC29-8A7822CCCCC4}" srcOrd="2" destOrd="0" presId="urn:microsoft.com/office/officeart/2005/8/layout/hProcess11"/>
    <dgm:cxn modelId="{92E9170F-2D7F-45EF-842C-05A928DD26F3}" type="presParOf" srcId="{2571DC56-A250-426D-9ED7-C32BA930468B}" destId="{51017E93-C2E3-471C-8525-F09CD97C13DE}" srcOrd="1" destOrd="0" presId="urn:microsoft.com/office/officeart/2005/8/layout/hProcess11"/>
    <dgm:cxn modelId="{34E783FA-C25A-44D6-9765-6888ED380BAF}" type="presParOf" srcId="{2571DC56-A250-426D-9ED7-C32BA930468B}" destId="{F852B43C-AACC-4606-9FBA-77B5FBC96623}" srcOrd="2" destOrd="0" presId="urn:microsoft.com/office/officeart/2005/8/layout/hProcess11"/>
    <dgm:cxn modelId="{44E9A4E1-0C4B-4F30-AF87-845559E15F27}" type="presParOf" srcId="{F852B43C-AACC-4606-9FBA-77B5FBC96623}" destId="{D4C13224-750C-42E8-BF3F-AA44EE4E28B9}" srcOrd="0" destOrd="0" presId="urn:microsoft.com/office/officeart/2005/8/layout/hProcess11"/>
    <dgm:cxn modelId="{A904D25F-585C-4130-B005-6B3580599B79}" type="presParOf" srcId="{F852B43C-AACC-4606-9FBA-77B5FBC96623}" destId="{436D2E8C-3BEA-4108-A482-9FE8D6B1742B}" srcOrd="1" destOrd="0" presId="urn:microsoft.com/office/officeart/2005/8/layout/hProcess11"/>
    <dgm:cxn modelId="{56479DDE-40D1-49E9-84A9-530BF4BE01D8}" type="presParOf" srcId="{F852B43C-AACC-4606-9FBA-77B5FBC96623}" destId="{F859B235-A02F-4C70-9D90-DD5A1C1F211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92C79-EFEB-4597-B5A5-4291A396D527}"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zh-CN" altLang="en-US"/>
        </a:p>
      </dgm:t>
    </dgm:pt>
    <dgm:pt modelId="{159E4B2C-A284-4EE1-B451-7F3410B718C7}">
      <dgm:prSet phldrT="[文本]"/>
      <dgm:spPr/>
      <dgm:t>
        <a:bodyPr/>
        <a:lstStyle/>
        <a:p>
          <a:r>
            <a:rPr lang="zh-CN" altLang="en-US" dirty="0"/>
            <a:t>数据质量检查</a:t>
          </a:r>
        </a:p>
      </dgm:t>
    </dgm:pt>
    <dgm:pt modelId="{C5C7E6E1-D257-4DD6-8BD4-197A6C3AC89F}" type="parTrans" cxnId="{B9BFE05A-4269-44CF-B2B2-A072F079E9EA}">
      <dgm:prSet/>
      <dgm:spPr/>
      <dgm:t>
        <a:bodyPr/>
        <a:lstStyle/>
        <a:p>
          <a:endParaRPr lang="zh-CN" altLang="en-US"/>
        </a:p>
      </dgm:t>
    </dgm:pt>
    <dgm:pt modelId="{AC09E332-AC6E-4E53-9B6C-1030340E55F5}" type="sibTrans" cxnId="{B9BFE05A-4269-44CF-B2B2-A072F079E9EA}">
      <dgm:prSet/>
      <dgm:spPr/>
      <dgm:t>
        <a:bodyPr/>
        <a:lstStyle/>
        <a:p>
          <a:endParaRPr lang="zh-CN" altLang="en-US"/>
        </a:p>
      </dgm:t>
    </dgm:pt>
    <dgm:pt modelId="{331F332F-CB75-4DED-A86B-F32EE87307E6}">
      <dgm:prSet phldrT="[文本]" custT="1"/>
      <dgm:spPr/>
      <dgm:t>
        <a:bodyPr/>
        <a:lstStyle/>
        <a:p>
          <a:r>
            <a:rPr lang="zh-CN" altLang="en-US" sz="1400" dirty="0"/>
            <a:t>异常值分析</a:t>
          </a:r>
        </a:p>
      </dgm:t>
    </dgm:pt>
    <dgm:pt modelId="{0B77E3FA-DDA9-4588-87DA-AECBF41D4517}" type="parTrans" cxnId="{62699745-E67A-48B2-A6D2-1518F61557D7}">
      <dgm:prSet/>
      <dgm:spPr/>
      <dgm:t>
        <a:bodyPr/>
        <a:lstStyle/>
        <a:p>
          <a:endParaRPr lang="zh-CN" altLang="en-US"/>
        </a:p>
      </dgm:t>
    </dgm:pt>
    <dgm:pt modelId="{31BCBE75-2447-4D0E-AA22-30DD71672657}" type="sibTrans" cxnId="{62699745-E67A-48B2-A6D2-1518F61557D7}">
      <dgm:prSet/>
      <dgm:spPr/>
      <dgm:t>
        <a:bodyPr/>
        <a:lstStyle/>
        <a:p>
          <a:endParaRPr lang="zh-CN" altLang="en-US"/>
        </a:p>
      </dgm:t>
    </dgm:pt>
    <dgm:pt modelId="{A564CCCA-04E1-4846-8BE6-5F0B71CA86B9}">
      <dgm:prSet phldrT="[文本]"/>
      <dgm:spPr/>
      <dgm:t>
        <a:bodyPr/>
        <a:lstStyle/>
        <a:p>
          <a:r>
            <a:rPr lang="zh-CN" altLang="en-US" dirty="0"/>
            <a:t>数据格式变换</a:t>
          </a:r>
        </a:p>
      </dgm:t>
    </dgm:pt>
    <dgm:pt modelId="{0B1AF79D-9E5B-4BA5-8B55-3BE0ACBCB140}" type="parTrans" cxnId="{228F4772-9D8E-4B8A-9342-C1DCF776E5B1}">
      <dgm:prSet/>
      <dgm:spPr/>
      <dgm:t>
        <a:bodyPr/>
        <a:lstStyle/>
        <a:p>
          <a:endParaRPr lang="zh-CN" altLang="en-US"/>
        </a:p>
      </dgm:t>
    </dgm:pt>
    <dgm:pt modelId="{0B7AFE1E-0B9C-4FC5-AD20-FC2DB6BAC336}" type="sibTrans" cxnId="{228F4772-9D8E-4B8A-9342-C1DCF776E5B1}">
      <dgm:prSet/>
      <dgm:spPr/>
      <dgm:t>
        <a:bodyPr/>
        <a:lstStyle/>
        <a:p>
          <a:endParaRPr lang="zh-CN" altLang="en-US"/>
        </a:p>
      </dgm:t>
    </dgm:pt>
    <dgm:pt modelId="{4550D35F-6991-4072-B949-30DE8C7683FE}">
      <dgm:prSet phldrT="[文本]" custT="1"/>
      <dgm:spPr/>
      <dgm:t>
        <a:bodyPr/>
        <a:lstStyle/>
        <a:p>
          <a:r>
            <a:rPr lang="zh-CN" altLang="en-US" sz="1400" dirty="0"/>
            <a:t>补零法</a:t>
          </a:r>
        </a:p>
      </dgm:t>
    </dgm:pt>
    <dgm:pt modelId="{B7819081-D32F-4A23-9E18-210D2B1B6B23}" type="parTrans" cxnId="{0B5D22C4-C5CF-4AD7-878E-AA0D9F83B165}">
      <dgm:prSet/>
      <dgm:spPr/>
      <dgm:t>
        <a:bodyPr/>
        <a:lstStyle/>
        <a:p>
          <a:endParaRPr lang="zh-CN" altLang="en-US"/>
        </a:p>
      </dgm:t>
    </dgm:pt>
    <dgm:pt modelId="{7F216086-C703-4790-AA2B-6CDC6D7CF0F9}" type="sibTrans" cxnId="{0B5D22C4-C5CF-4AD7-878E-AA0D9F83B165}">
      <dgm:prSet/>
      <dgm:spPr/>
      <dgm:t>
        <a:bodyPr/>
        <a:lstStyle/>
        <a:p>
          <a:endParaRPr lang="zh-CN" altLang="en-US"/>
        </a:p>
      </dgm:t>
    </dgm:pt>
    <dgm:pt modelId="{A20600B6-6F2D-4A62-BD37-6096C22CC02F}">
      <dgm:prSet phldrT="[文本]"/>
      <dgm:spPr/>
      <dgm:t>
        <a:bodyPr/>
        <a:lstStyle/>
        <a:p>
          <a:r>
            <a:rPr lang="zh-CN" altLang="en-US" dirty="0"/>
            <a:t>归一化处理</a:t>
          </a:r>
        </a:p>
      </dgm:t>
    </dgm:pt>
    <dgm:pt modelId="{956ADFFD-525F-4D48-B2A2-D48A45372DA3}" type="parTrans" cxnId="{36AB3C9B-EAAD-4C41-9CC2-2406141233DE}">
      <dgm:prSet/>
      <dgm:spPr/>
      <dgm:t>
        <a:bodyPr/>
        <a:lstStyle/>
        <a:p>
          <a:endParaRPr lang="zh-CN" altLang="en-US"/>
        </a:p>
      </dgm:t>
    </dgm:pt>
    <dgm:pt modelId="{199AD252-769E-4C82-AE46-94016C345444}" type="sibTrans" cxnId="{36AB3C9B-EAAD-4C41-9CC2-2406141233DE}">
      <dgm:prSet/>
      <dgm:spPr/>
      <dgm:t>
        <a:bodyPr/>
        <a:lstStyle/>
        <a:p>
          <a:endParaRPr lang="zh-CN" altLang="en-US"/>
        </a:p>
      </dgm:t>
    </dgm:pt>
    <dgm:pt modelId="{97853C91-CF8E-495B-8D0E-1F505195F2E6}">
      <dgm:prSet phldrT="[文本]"/>
      <dgm:spPr/>
      <dgm:t>
        <a:bodyPr/>
        <a:lstStyle/>
        <a:p>
          <a:r>
            <a:rPr lang="zh-CN" altLang="en-US" dirty="0"/>
            <a:t>标准差归一化</a:t>
          </a:r>
        </a:p>
      </dgm:t>
    </dgm:pt>
    <dgm:pt modelId="{2248FC39-1E04-4BA0-994C-079DDEF74B21}" type="parTrans" cxnId="{4B6DD227-47B9-40E0-B958-CC17C3DC3701}">
      <dgm:prSet/>
      <dgm:spPr/>
      <dgm:t>
        <a:bodyPr/>
        <a:lstStyle/>
        <a:p>
          <a:endParaRPr lang="zh-CN" altLang="en-US"/>
        </a:p>
      </dgm:t>
    </dgm:pt>
    <dgm:pt modelId="{E2717021-7E1A-4A09-A99A-69CBA1F57A50}" type="sibTrans" cxnId="{4B6DD227-47B9-40E0-B958-CC17C3DC3701}">
      <dgm:prSet/>
      <dgm:spPr/>
      <dgm:t>
        <a:bodyPr/>
        <a:lstStyle/>
        <a:p>
          <a:endParaRPr lang="zh-CN" altLang="en-US"/>
        </a:p>
      </dgm:t>
    </dgm:pt>
    <dgm:pt modelId="{13E97C86-8B4D-4ECF-8CE4-EFC3A05E55E8}">
      <dgm:prSet phldrT="[文本]"/>
      <dgm:spPr/>
      <dgm:t>
        <a:bodyPr/>
        <a:lstStyle/>
        <a:p>
          <a:r>
            <a:rPr lang="zh-CN" altLang="en-US" dirty="0"/>
            <a:t>最大最小值归一化</a:t>
          </a:r>
        </a:p>
      </dgm:t>
    </dgm:pt>
    <dgm:pt modelId="{8292B12A-B082-419F-8959-B3332B5E58C1}" type="parTrans" cxnId="{B4C89A41-918B-4D18-A8C4-7978A523B270}">
      <dgm:prSet/>
      <dgm:spPr/>
      <dgm:t>
        <a:bodyPr/>
        <a:lstStyle/>
        <a:p>
          <a:endParaRPr lang="zh-CN" altLang="en-US"/>
        </a:p>
      </dgm:t>
    </dgm:pt>
    <dgm:pt modelId="{14F99490-5821-48B4-B568-49A1F43D4821}" type="sibTrans" cxnId="{B4C89A41-918B-4D18-A8C4-7978A523B270}">
      <dgm:prSet/>
      <dgm:spPr/>
      <dgm:t>
        <a:bodyPr/>
        <a:lstStyle/>
        <a:p>
          <a:endParaRPr lang="zh-CN" altLang="en-US"/>
        </a:p>
      </dgm:t>
    </dgm:pt>
    <dgm:pt modelId="{EA4E583E-74E4-4205-A918-210C762E8D60}">
      <dgm:prSet phldrT="[文本]" custT="1"/>
      <dgm:spPr/>
      <dgm:t>
        <a:bodyPr/>
        <a:lstStyle/>
        <a:p>
          <a:r>
            <a:rPr lang="zh-CN" altLang="en-US" sz="1400" dirty="0"/>
            <a:t>缺失值分析</a:t>
          </a:r>
        </a:p>
      </dgm:t>
    </dgm:pt>
    <dgm:pt modelId="{E2CBDC9A-E314-420C-981C-79CE088CCF4D}" type="parTrans" cxnId="{B3BA6FCB-2263-40D6-B220-264AE685EBE1}">
      <dgm:prSet/>
      <dgm:spPr/>
      <dgm:t>
        <a:bodyPr/>
        <a:lstStyle/>
        <a:p>
          <a:endParaRPr lang="zh-CN" altLang="en-US"/>
        </a:p>
      </dgm:t>
    </dgm:pt>
    <dgm:pt modelId="{6C44FF34-4BBD-47E5-9A06-72BC559CFB9B}" type="sibTrans" cxnId="{B3BA6FCB-2263-40D6-B220-264AE685EBE1}">
      <dgm:prSet/>
      <dgm:spPr/>
      <dgm:t>
        <a:bodyPr/>
        <a:lstStyle/>
        <a:p>
          <a:endParaRPr lang="zh-CN" altLang="en-US"/>
        </a:p>
      </dgm:t>
    </dgm:pt>
    <dgm:pt modelId="{A61E8DD5-73E8-49C4-B2B3-D531B29E942F}">
      <dgm:prSet phldrT="[文本]" custT="1"/>
      <dgm:spPr/>
      <dgm:t>
        <a:bodyPr/>
        <a:lstStyle/>
        <a:p>
          <a:r>
            <a:rPr lang="zh-CN" altLang="en-US" sz="1400" dirty="0"/>
            <a:t>噪声数据分析</a:t>
          </a:r>
        </a:p>
      </dgm:t>
    </dgm:pt>
    <dgm:pt modelId="{1B3652DA-0B20-4351-93AC-A186E0208A83}" type="parTrans" cxnId="{5CC1FFD8-24F5-49C8-B96C-31FD94A883AD}">
      <dgm:prSet/>
      <dgm:spPr/>
      <dgm:t>
        <a:bodyPr/>
        <a:lstStyle/>
        <a:p>
          <a:endParaRPr lang="zh-CN" altLang="en-US"/>
        </a:p>
      </dgm:t>
    </dgm:pt>
    <dgm:pt modelId="{EBFCC07E-0D89-4B89-878E-341D00D3B507}" type="sibTrans" cxnId="{5CC1FFD8-24F5-49C8-B96C-31FD94A883AD}">
      <dgm:prSet/>
      <dgm:spPr/>
      <dgm:t>
        <a:bodyPr/>
        <a:lstStyle/>
        <a:p>
          <a:endParaRPr lang="zh-CN" altLang="en-US"/>
        </a:p>
      </dgm:t>
    </dgm:pt>
    <dgm:pt modelId="{B565EDA7-E7AE-40EA-A513-D3E3B2BD3789}" type="pres">
      <dgm:prSet presAssocID="{D1692C79-EFEB-4597-B5A5-4291A396D527}" presName="Name0" presStyleCnt="0">
        <dgm:presLayoutVars>
          <dgm:dir/>
          <dgm:animLvl val="lvl"/>
          <dgm:resizeHandles val="exact"/>
        </dgm:presLayoutVars>
      </dgm:prSet>
      <dgm:spPr/>
    </dgm:pt>
    <dgm:pt modelId="{D55C291D-A910-4EA8-886A-5A3F5E4489F9}" type="pres">
      <dgm:prSet presAssocID="{D1692C79-EFEB-4597-B5A5-4291A396D527}" presName="tSp" presStyleCnt="0"/>
      <dgm:spPr/>
    </dgm:pt>
    <dgm:pt modelId="{C437D17E-23E6-49A2-9120-57FA9C1EF936}" type="pres">
      <dgm:prSet presAssocID="{D1692C79-EFEB-4597-B5A5-4291A396D527}" presName="bSp" presStyleCnt="0"/>
      <dgm:spPr/>
    </dgm:pt>
    <dgm:pt modelId="{754C3A32-F37D-4C84-AE95-DA572F8215E5}" type="pres">
      <dgm:prSet presAssocID="{D1692C79-EFEB-4597-B5A5-4291A396D527}" presName="process" presStyleCnt="0"/>
      <dgm:spPr/>
    </dgm:pt>
    <dgm:pt modelId="{30E561DE-F420-4377-9122-1E0AB5BD2BD6}" type="pres">
      <dgm:prSet presAssocID="{159E4B2C-A284-4EE1-B451-7F3410B718C7}" presName="composite1" presStyleCnt="0"/>
      <dgm:spPr/>
    </dgm:pt>
    <dgm:pt modelId="{B14EAA48-A528-4D5E-8561-4B2F2429D836}" type="pres">
      <dgm:prSet presAssocID="{159E4B2C-A284-4EE1-B451-7F3410B718C7}" presName="dummyNode1" presStyleLbl="node1" presStyleIdx="0" presStyleCnt="3"/>
      <dgm:spPr/>
    </dgm:pt>
    <dgm:pt modelId="{2D812E7A-DD00-46EF-8F99-52E05FE7542F}" type="pres">
      <dgm:prSet presAssocID="{159E4B2C-A284-4EE1-B451-7F3410B718C7}" presName="childNode1" presStyleLbl="bgAcc1" presStyleIdx="0" presStyleCnt="3">
        <dgm:presLayoutVars>
          <dgm:bulletEnabled val="1"/>
        </dgm:presLayoutVars>
      </dgm:prSet>
      <dgm:spPr/>
    </dgm:pt>
    <dgm:pt modelId="{C507B559-5E67-4A21-BEA9-25A16FF293A5}" type="pres">
      <dgm:prSet presAssocID="{159E4B2C-A284-4EE1-B451-7F3410B718C7}" presName="childNode1tx" presStyleLbl="bgAcc1" presStyleIdx="0" presStyleCnt="3">
        <dgm:presLayoutVars>
          <dgm:bulletEnabled val="1"/>
        </dgm:presLayoutVars>
      </dgm:prSet>
      <dgm:spPr/>
    </dgm:pt>
    <dgm:pt modelId="{1E89B20A-2853-44B2-B868-19547F007ED0}" type="pres">
      <dgm:prSet presAssocID="{159E4B2C-A284-4EE1-B451-7F3410B718C7}" presName="parentNode1" presStyleLbl="node1" presStyleIdx="0" presStyleCnt="3">
        <dgm:presLayoutVars>
          <dgm:chMax val="1"/>
          <dgm:bulletEnabled val="1"/>
        </dgm:presLayoutVars>
      </dgm:prSet>
      <dgm:spPr/>
    </dgm:pt>
    <dgm:pt modelId="{61E07308-A432-4640-B26A-C16A779CB8BA}" type="pres">
      <dgm:prSet presAssocID="{159E4B2C-A284-4EE1-B451-7F3410B718C7}" presName="connSite1" presStyleCnt="0"/>
      <dgm:spPr/>
    </dgm:pt>
    <dgm:pt modelId="{FCC7CD71-5CA9-4C72-8CD3-6A05CDA53188}" type="pres">
      <dgm:prSet presAssocID="{AC09E332-AC6E-4E53-9B6C-1030340E55F5}" presName="Name9" presStyleLbl="sibTrans2D1" presStyleIdx="0" presStyleCnt="2"/>
      <dgm:spPr/>
    </dgm:pt>
    <dgm:pt modelId="{3CB201F7-E0BE-4057-8970-19FFC512604E}" type="pres">
      <dgm:prSet presAssocID="{A564CCCA-04E1-4846-8BE6-5F0B71CA86B9}" presName="composite2" presStyleCnt="0"/>
      <dgm:spPr/>
    </dgm:pt>
    <dgm:pt modelId="{D10274FF-8042-4A98-9152-E8BA413FEFCA}" type="pres">
      <dgm:prSet presAssocID="{A564CCCA-04E1-4846-8BE6-5F0B71CA86B9}" presName="dummyNode2" presStyleLbl="node1" presStyleIdx="0" presStyleCnt="3"/>
      <dgm:spPr/>
    </dgm:pt>
    <dgm:pt modelId="{89AA5B74-1CBC-4BB6-8E7A-10BF686E28E6}" type="pres">
      <dgm:prSet presAssocID="{A564CCCA-04E1-4846-8BE6-5F0B71CA86B9}" presName="childNode2" presStyleLbl="bgAcc1" presStyleIdx="1" presStyleCnt="3">
        <dgm:presLayoutVars>
          <dgm:bulletEnabled val="1"/>
        </dgm:presLayoutVars>
      </dgm:prSet>
      <dgm:spPr/>
    </dgm:pt>
    <dgm:pt modelId="{F0E590CF-5591-4BD7-8D94-6337B28DE41E}" type="pres">
      <dgm:prSet presAssocID="{A564CCCA-04E1-4846-8BE6-5F0B71CA86B9}" presName="childNode2tx" presStyleLbl="bgAcc1" presStyleIdx="1" presStyleCnt="3">
        <dgm:presLayoutVars>
          <dgm:bulletEnabled val="1"/>
        </dgm:presLayoutVars>
      </dgm:prSet>
      <dgm:spPr/>
    </dgm:pt>
    <dgm:pt modelId="{0EB1C53A-07BB-4DF1-A8A7-1DB334F6ED97}" type="pres">
      <dgm:prSet presAssocID="{A564CCCA-04E1-4846-8BE6-5F0B71CA86B9}" presName="parentNode2" presStyleLbl="node1" presStyleIdx="1" presStyleCnt="3">
        <dgm:presLayoutVars>
          <dgm:chMax val="0"/>
          <dgm:bulletEnabled val="1"/>
        </dgm:presLayoutVars>
      </dgm:prSet>
      <dgm:spPr/>
    </dgm:pt>
    <dgm:pt modelId="{DFD959C1-CAC4-4D33-9310-B5929BF38387}" type="pres">
      <dgm:prSet presAssocID="{A564CCCA-04E1-4846-8BE6-5F0B71CA86B9}" presName="connSite2" presStyleCnt="0"/>
      <dgm:spPr/>
    </dgm:pt>
    <dgm:pt modelId="{BF393BC5-CA89-4BBA-BC55-B4C9293F42AC}" type="pres">
      <dgm:prSet presAssocID="{0B7AFE1E-0B9C-4FC5-AD20-FC2DB6BAC336}" presName="Name18" presStyleLbl="sibTrans2D1" presStyleIdx="1" presStyleCnt="2"/>
      <dgm:spPr/>
    </dgm:pt>
    <dgm:pt modelId="{63718552-65B7-414A-B7D0-AB7728E7BCA8}" type="pres">
      <dgm:prSet presAssocID="{A20600B6-6F2D-4A62-BD37-6096C22CC02F}" presName="composite1" presStyleCnt="0"/>
      <dgm:spPr/>
    </dgm:pt>
    <dgm:pt modelId="{9F56A0A1-0EB8-41B6-9E86-C16DA928308F}" type="pres">
      <dgm:prSet presAssocID="{A20600B6-6F2D-4A62-BD37-6096C22CC02F}" presName="dummyNode1" presStyleLbl="node1" presStyleIdx="1" presStyleCnt="3"/>
      <dgm:spPr/>
    </dgm:pt>
    <dgm:pt modelId="{0027E061-E92B-4DBD-92E0-B37D7E1A2AED}" type="pres">
      <dgm:prSet presAssocID="{A20600B6-6F2D-4A62-BD37-6096C22CC02F}" presName="childNode1" presStyleLbl="bgAcc1" presStyleIdx="2" presStyleCnt="3">
        <dgm:presLayoutVars>
          <dgm:bulletEnabled val="1"/>
        </dgm:presLayoutVars>
      </dgm:prSet>
      <dgm:spPr/>
    </dgm:pt>
    <dgm:pt modelId="{621620CD-DE92-4106-8B7C-A6FCA678F776}" type="pres">
      <dgm:prSet presAssocID="{A20600B6-6F2D-4A62-BD37-6096C22CC02F}" presName="childNode1tx" presStyleLbl="bgAcc1" presStyleIdx="2" presStyleCnt="3">
        <dgm:presLayoutVars>
          <dgm:bulletEnabled val="1"/>
        </dgm:presLayoutVars>
      </dgm:prSet>
      <dgm:spPr/>
    </dgm:pt>
    <dgm:pt modelId="{EBAA3340-C8D0-40CC-96F5-7EDC7AAD95EF}" type="pres">
      <dgm:prSet presAssocID="{A20600B6-6F2D-4A62-BD37-6096C22CC02F}" presName="parentNode1" presStyleLbl="node1" presStyleIdx="2" presStyleCnt="3">
        <dgm:presLayoutVars>
          <dgm:chMax val="1"/>
          <dgm:bulletEnabled val="1"/>
        </dgm:presLayoutVars>
      </dgm:prSet>
      <dgm:spPr/>
    </dgm:pt>
    <dgm:pt modelId="{0EB10BA6-EB45-4E97-930B-AB18568A7577}" type="pres">
      <dgm:prSet presAssocID="{A20600B6-6F2D-4A62-BD37-6096C22CC02F}" presName="connSite1" presStyleCnt="0"/>
      <dgm:spPr/>
    </dgm:pt>
  </dgm:ptLst>
  <dgm:cxnLst>
    <dgm:cxn modelId="{0438EA07-25F9-4547-AE4E-9217610E258F}" type="presOf" srcId="{0B7AFE1E-0B9C-4FC5-AD20-FC2DB6BAC336}" destId="{BF393BC5-CA89-4BBA-BC55-B4C9293F42AC}" srcOrd="0" destOrd="0" presId="urn:microsoft.com/office/officeart/2005/8/layout/hProcess4"/>
    <dgm:cxn modelId="{C597150E-086A-4CAC-8DF1-DA21DBBA7115}" type="presOf" srcId="{D1692C79-EFEB-4597-B5A5-4291A396D527}" destId="{B565EDA7-E7AE-40EA-A513-D3E3B2BD3789}" srcOrd="0" destOrd="0" presId="urn:microsoft.com/office/officeart/2005/8/layout/hProcess4"/>
    <dgm:cxn modelId="{C69A4324-55F6-4ACD-807D-89FA06E8E27E}" type="presOf" srcId="{EA4E583E-74E4-4205-A918-210C762E8D60}" destId="{C507B559-5E67-4A21-BEA9-25A16FF293A5}" srcOrd="1" destOrd="1" presId="urn:microsoft.com/office/officeart/2005/8/layout/hProcess4"/>
    <dgm:cxn modelId="{3CB25026-3918-4EAA-97D7-56AF44A79B2E}" type="presOf" srcId="{331F332F-CB75-4DED-A86B-F32EE87307E6}" destId="{2D812E7A-DD00-46EF-8F99-52E05FE7542F}" srcOrd="0" destOrd="0" presId="urn:microsoft.com/office/officeart/2005/8/layout/hProcess4"/>
    <dgm:cxn modelId="{4B6DD227-47B9-40E0-B958-CC17C3DC3701}" srcId="{A20600B6-6F2D-4A62-BD37-6096C22CC02F}" destId="{97853C91-CF8E-495B-8D0E-1F505195F2E6}" srcOrd="0" destOrd="0" parTransId="{2248FC39-1E04-4BA0-994C-079DDEF74B21}" sibTransId="{E2717021-7E1A-4A09-A99A-69CBA1F57A50}"/>
    <dgm:cxn modelId="{B4C89A41-918B-4D18-A8C4-7978A523B270}" srcId="{A20600B6-6F2D-4A62-BD37-6096C22CC02F}" destId="{13E97C86-8B4D-4ECF-8CE4-EFC3A05E55E8}" srcOrd="1" destOrd="0" parTransId="{8292B12A-B082-419F-8959-B3332B5E58C1}" sibTransId="{14F99490-5821-48B4-B568-49A1F43D4821}"/>
    <dgm:cxn modelId="{62699745-E67A-48B2-A6D2-1518F61557D7}" srcId="{159E4B2C-A284-4EE1-B451-7F3410B718C7}" destId="{331F332F-CB75-4DED-A86B-F32EE87307E6}" srcOrd="0" destOrd="0" parTransId="{0B77E3FA-DDA9-4588-87DA-AECBF41D4517}" sibTransId="{31BCBE75-2447-4D0E-AA22-30DD71672657}"/>
    <dgm:cxn modelId="{616F2966-A1AC-460C-A560-3A0A2BA0494C}" type="presOf" srcId="{AC09E332-AC6E-4E53-9B6C-1030340E55F5}" destId="{FCC7CD71-5CA9-4C72-8CD3-6A05CDA53188}" srcOrd="0" destOrd="0" presId="urn:microsoft.com/office/officeart/2005/8/layout/hProcess4"/>
    <dgm:cxn modelId="{228F4772-9D8E-4B8A-9342-C1DCF776E5B1}" srcId="{D1692C79-EFEB-4597-B5A5-4291A396D527}" destId="{A564CCCA-04E1-4846-8BE6-5F0B71CA86B9}" srcOrd="1" destOrd="0" parTransId="{0B1AF79D-9E5B-4BA5-8B55-3BE0ACBCB140}" sibTransId="{0B7AFE1E-0B9C-4FC5-AD20-FC2DB6BAC336}"/>
    <dgm:cxn modelId="{2783655A-6E62-489D-9742-C29FE9738851}" type="presOf" srcId="{4550D35F-6991-4072-B949-30DE8C7683FE}" destId="{F0E590CF-5591-4BD7-8D94-6337B28DE41E}" srcOrd="1" destOrd="0" presId="urn:microsoft.com/office/officeart/2005/8/layout/hProcess4"/>
    <dgm:cxn modelId="{B9BFE05A-4269-44CF-B2B2-A072F079E9EA}" srcId="{D1692C79-EFEB-4597-B5A5-4291A396D527}" destId="{159E4B2C-A284-4EE1-B451-7F3410B718C7}" srcOrd="0" destOrd="0" parTransId="{C5C7E6E1-D257-4DD6-8BD4-197A6C3AC89F}" sibTransId="{AC09E332-AC6E-4E53-9B6C-1030340E55F5}"/>
    <dgm:cxn modelId="{59DEDE7D-9E85-4B7F-8156-8E75DA223B82}" type="presOf" srcId="{A61E8DD5-73E8-49C4-B2B3-D531B29E942F}" destId="{C507B559-5E67-4A21-BEA9-25A16FF293A5}" srcOrd="1" destOrd="2" presId="urn:microsoft.com/office/officeart/2005/8/layout/hProcess4"/>
    <dgm:cxn modelId="{F7A82E8B-1032-466D-8EAC-5AA92617B988}" type="presOf" srcId="{A564CCCA-04E1-4846-8BE6-5F0B71CA86B9}" destId="{0EB1C53A-07BB-4DF1-A8A7-1DB334F6ED97}" srcOrd="0" destOrd="0" presId="urn:microsoft.com/office/officeart/2005/8/layout/hProcess4"/>
    <dgm:cxn modelId="{4F64ED97-02E2-48DF-B493-BB499E114D05}" type="presOf" srcId="{EA4E583E-74E4-4205-A918-210C762E8D60}" destId="{2D812E7A-DD00-46EF-8F99-52E05FE7542F}" srcOrd="0" destOrd="1" presId="urn:microsoft.com/office/officeart/2005/8/layout/hProcess4"/>
    <dgm:cxn modelId="{4CF3D89A-E5FD-4CBE-8814-097BD91F46D8}" type="presOf" srcId="{331F332F-CB75-4DED-A86B-F32EE87307E6}" destId="{C507B559-5E67-4A21-BEA9-25A16FF293A5}" srcOrd="1" destOrd="0" presId="urn:microsoft.com/office/officeart/2005/8/layout/hProcess4"/>
    <dgm:cxn modelId="{36AB3C9B-EAAD-4C41-9CC2-2406141233DE}" srcId="{D1692C79-EFEB-4597-B5A5-4291A396D527}" destId="{A20600B6-6F2D-4A62-BD37-6096C22CC02F}" srcOrd="2" destOrd="0" parTransId="{956ADFFD-525F-4D48-B2A2-D48A45372DA3}" sibTransId="{199AD252-769E-4C82-AE46-94016C345444}"/>
    <dgm:cxn modelId="{D1AD81A8-6DE7-40B9-9FDD-24E51B3D7CE2}" type="presOf" srcId="{4550D35F-6991-4072-B949-30DE8C7683FE}" destId="{89AA5B74-1CBC-4BB6-8E7A-10BF686E28E6}" srcOrd="0" destOrd="0" presId="urn:microsoft.com/office/officeart/2005/8/layout/hProcess4"/>
    <dgm:cxn modelId="{81C8C1B2-B8CC-4C7A-A78C-75598B75753E}" type="presOf" srcId="{97853C91-CF8E-495B-8D0E-1F505195F2E6}" destId="{621620CD-DE92-4106-8B7C-A6FCA678F776}" srcOrd="1" destOrd="0" presId="urn:microsoft.com/office/officeart/2005/8/layout/hProcess4"/>
    <dgm:cxn modelId="{4CEB77B3-678D-434D-8626-BFBC5E2EE876}" type="presOf" srcId="{A61E8DD5-73E8-49C4-B2B3-D531B29E942F}" destId="{2D812E7A-DD00-46EF-8F99-52E05FE7542F}" srcOrd="0" destOrd="2" presId="urn:microsoft.com/office/officeart/2005/8/layout/hProcess4"/>
    <dgm:cxn modelId="{0EA04EBA-D9E0-4FDB-8EAF-81276460C06F}" type="presOf" srcId="{A20600B6-6F2D-4A62-BD37-6096C22CC02F}" destId="{EBAA3340-C8D0-40CC-96F5-7EDC7AAD95EF}" srcOrd="0" destOrd="0" presId="urn:microsoft.com/office/officeart/2005/8/layout/hProcess4"/>
    <dgm:cxn modelId="{0B5D22C4-C5CF-4AD7-878E-AA0D9F83B165}" srcId="{A564CCCA-04E1-4846-8BE6-5F0B71CA86B9}" destId="{4550D35F-6991-4072-B949-30DE8C7683FE}" srcOrd="0" destOrd="0" parTransId="{B7819081-D32F-4A23-9E18-210D2B1B6B23}" sibTransId="{7F216086-C703-4790-AA2B-6CDC6D7CF0F9}"/>
    <dgm:cxn modelId="{B3BA6FCB-2263-40D6-B220-264AE685EBE1}" srcId="{159E4B2C-A284-4EE1-B451-7F3410B718C7}" destId="{EA4E583E-74E4-4205-A918-210C762E8D60}" srcOrd="1" destOrd="0" parTransId="{E2CBDC9A-E314-420C-981C-79CE088CCF4D}" sibTransId="{6C44FF34-4BBD-47E5-9A06-72BC559CFB9B}"/>
    <dgm:cxn modelId="{5CC1FFD8-24F5-49C8-B96C-31FD94A883AD}" srcId="{159E4B2C-A284-4EE1-B451-7F3410B718C7}" destId="{A61E8DD5-73E8-49C4-B2B3-D531B29E942F}" srcOrd="2" destOrd="0" parTransId="{1B3652DA-0B20-4351-93AC-A186E0208A83}" sibTransId="{EBFCC07E-0D89-4B89-878E-341D00D3B507}"/>
    <dgm:cxn modelId="{789BF3DC-D5CE-4736-A516-A17D6DC391AC}" type="presOf" srcId="{159E4B2C-A284-4EE1-B451-7F3410B718C7}" destId="{1E89B20A-2853-44B2-B868-19547F007ED0}" srcOrd="0" destOrd="0" presId="urn:microsoft.com/office/officeart/2005/8/layout/hProcess4"/>
    <dgm:cxn modelId="{ED389BE7-8867-4E7D-AC54-CC908E46A750}" type="presOf" srcId="{13E97C86-8B4D-4ECF-8CE4-EFC3A05E55E8}" destId="{0027E061-E92B-4DBD-92E0-B37D7E1A2AED}" srcOrd="0" destOrd="1" presId="urn:microsoft.com/office/officeart/2005/8/layout/hProcess4"/>
    <dgm:cxn modelId="{9FBE64F3-2FFD-46F1-B3FB-6B6B74F7ADBC}" type="presOf" srcId="{97853C91-CF8E-495B-8D0E-1F505195F2E6}" destId="{0027E061-E92B-4DBD-92E0-B37D7E1A2AED}" srcOrd="0" destOrd="0" presId="urn:microsoft.com/office/officeart/2005/8/layout/hProcess4"/>
    <dgm:cxn modelId="{571280F4-B877-4470-A479-619D0F06E392}" type="presOf" srcId="{13E97C86-8B4D-4ECF-8CE4-EFC3A05E55E8}" destId="{621620CD-DE92-4106-8B7C-A6FCA678F776}" srcOrd="1" destOrd="1" presId="urn:microsoft.com/office/officeart/2005/8/layout/hProcess4"/>
    <dgm:cxn modelId="{CE8FA4AF-C013-4B30-A8DC-4241E952F4D2}" type="presParOf" srcId="{B565EDA7-E7AE-40EA-A513-D3E3B2BD3789}" destId="{D55C291D-A910-4EA8-886A-5A3F5E4489F9}" srcOrd="0" destOrd="0" presId="urn:microsoft.com/office/officeart/2005/8/layout/hProcess4"/>
    <dgm:cxn modelId="{779FE42D-1B0E-450A-B917-D8844B2FC01E}" type="presParOf" srcId="{B565EDA7-E7AE-40EA-A513-D3E3B2BD3789}" destId="{C437D17E-23E6-49A2-9120-57FA9C1EF936}" srcOrd="1" destOrd="0" presId="urn:microsoft.com/office/officeart/2005/8/layout/hProcess4"/>
    <dgm:cxn modelId="{D7A162C6-3D84-48C2-BAC2-9519DBB222A4}" type="presParOf" srcId="{B565EDA7-E7AE-40EA-A513-D3E3B2BD3789}" destId="{754C3A32-F37D-4C84-AE95-DA572F8215E5}" srcOrd="2" destOrd="0" presId="urn:microsoft.com/office/officeart/2005/8/layout/hProcess4"/>
    <dgm:cxn modelId="{BF4B8BC3-9543-486C-A401-76B08EC90DEC}" type="presParOf" srcId="{754C3A32-F37D-4C84-AE95-DA572F8215E5}" destId="{30E561DE-F420-4377-9122-1E0AB5BD2BD6}" srcOrd="0" destOrd="0" presId="urn:microsoft.com/office/officeart/2005/8/layout/hProcess4"/>
    <dgm:cxn modelId="{9CE4F2BB-9ED7-4292-B589-BC3A131F75AD}" type="presParOf" srcId="{30E561DE-F420-4377-9122-1E0AB5BD2BD6}" destId="{B14EAA48-A528-4D5E-8561-4B2F2429D836}" srcOrd="0" destOrd="0" presId="urn:microsoft.com/office/officeart/2005/8/layout/hProcess4"/>
    <dgm:cxn modelId="{57967D5F-0FDB-45CB-9A4E-375E3C31A64C}" type="presParOf" srcId="{30E561DE-F420-4377-9122-1E0AB5BD2BD6}" destId="{2D812E7A-DD00-46EF-8F99-52E05FE7542F}" srcOrd="1" destOrd="0" presId="urn:microsoft.com/office/officeart/2005/8/layout/hProcess4"/>
    <dgm:cxn modelId="{17D2A72C-EFB9-43EC-830B-E2AC29112818}" type="presParOf" srcId="{30E561DE-F420-4377-9122-1E0AB5BD2BD6}" destId="{C507B559-5E67-4A21-BEA9-25A16FF293A5}" srcOrd="2" destOrd="0" presId="urn:microsoft.com/office/officeart/2005/8/layout/hProcess4"/>
    <dgm:cxn modelId="{87286137-F1B6-4BD9-8141-0C327A5C6244}" type="presParOf" srcId="{30E561DE-F420-4377-9122-1E0AB5BD2BD6}" destId="{1E89B20A-2853-44B2-B868-19547F007ED0}" srcOrd="3" destOrd="0" presId="urn:microsoft.com/office/officeart/2005/8/layout/hProcess4"/>
    <dgm:cxn modelId="{63A3F731-0342-43CC-8C80-B512670BF767}" type="presParOf" srcId="{30E561DE-F420-4377-9122-1E0AB5BD2BD6}" destId="{61E07308-A432-4640-B26A-C16A779CB8BA}" srcOrd="4" destOrd="0" presId="urn:microsoft.com/office/officeart/2005/8/layout/hProcess4"/>
    <dgm:cxn modelId="{B090542D-E0A8-49B7-B48A-8A1AC5960C8C}" type="presParOf" srcId="{754C3A32-F37D-4C84-AE95-DA572F8215E5}" destId="{FCC7CD71-5CA9-4C72-8CD3-6A05CDA53188}" srcOrd="1" destOrd="0" presId="urn:microsoft.com/office/officeart/2005/8/layout/hProcess4"/>
    <dgm:cxn modelId="{67C00423-4F67-4335-8067-597D629E0353}" type="presParOf" srcId="{754C3A32-F37D-4C84-AE95-DA572F8215E5}" destId="{3CB201F7-E0BE-4057-8970-19FFC512604E}" srcOrd="2" destOrd="0" presId="urn:microsoft.com/office/officeart/2005/8/layout/hProcess4"/>
    <dgm:cxn modelId="{8C28475C-ABB7-4FDC-A48F-B7E28AC808FB}" type="presParOf" srcId="{3CB201F7-E0BE-4057-8970-19FFC512604E}" destId="{D10274FF-8042-4A98-9152-E8BA413FEFCA}" srcOrd="0" destOrd="0" presId="urn:microsoft.com/office/officeart/2005/8/layout/hProcess4"/>
    <dgm:cxn modelId="{CA60E564-5836-449B-BD19-D97479BF6FC2}" type="presParOf" srcId="{3CB201F7-E0BE-4057-8970-19FFC512604E}" destId="{89AA5B74-1CBC-4BB6-8E7A-10BF686E28E6}" srcOrd="1" destOrd="0" presId="urn:microsoft.com/office/officeart/2005/8/layout/hProcess4"/>
    <dgm:cxn modelId="{A8E96EC5-8A9F-41C6-9C6F-2A2CC4BB6BB3}" type="presParOf" srcId="{3CB201F7-E0BE-4057-8970-19FFC512604E}" destId="{F0E590CF-5591-4BD7-8D94-6337B28DE41E}" srcOrd="2" destOrd="0" presId="urn:microsoft.com/office/officeart/2005/8/layout/hProcess4"/>
    <dgm:cxn modelId="{2FB1F374-1BB9-43B4-B39B-CAE430293C2A}" type="presParOf" srcId="{3CB201F7-E0BE-4057-8970-19FFC512604E}" destId="{0EB1C53A-07BB-4DF1-A8A7-1DB334F6ED97}" srcOrd="3" destOrd="0" presId="urn:microsoft.com/office/officeart/2005/8/layout/hProcess4"/>
    <dgm:cxn modelId="{FA3ECDC8-8C77-4FC4-9EBC-7F68458F909C}" type="presParOf" srcId="{3CB201F7-E0BE-4057-8970-19FFC512604E}" destId="{DFD959C1-CAC4-4D33-9310-B5929BF38387}" srcOrd="4" destOrd="0" presId="urn:microsoft.com/office/officeart/2005/8/layout/hProcess4"/>
    <dgm:cxn modelId="{924E8065-6616-48C7-A829-7BCF01D15216}" type="presParOf" srcId="{754C3A32-F37D-4C84-AE95-DA572F8215E5}" destId="{BF393BC5-CA89-4BBA-BC55-B4C9293F42AC}" srcOrd="3" destOrd="0" presId="urn:microsoft.com/office/officeart/2005/8/layout/hProcess4"/>
    <dgm:cxn modelId="{5E3DB8FF-A60B-4798-972E-E9B721AB370B}" type="presParOf" srcId="{754C3A32-F37D-4C84-AE95-DA572F8215E5}" destId="{63718552-65B7-414A-B7D0-AB7728E7BCA8}" srcOrd="4" destOrd="0" presId="urn:microsoft.com/office/officeart/2005/8/layout/hProcess4"/>
    <dgm:cxn modelId="{05FF7B9E-C713-4DAE-9EB7-BAAABAE1DA2D}" type="presParOf" srcId="{63718552-65B7-414A-B7D0-AB7728E7BCA8}" destId="{9F56A0A1-0EB8-41B6-9E86-C16DA928308F}" srcOrd="0" destOrd="0" presId="urn:microsoft.com/office/officeart/2005/8/layout/hProcess4"/>
    <dgm:cxn modelId="{9131ADD0-D451-4E99-A2D6-8DD8C8070550}" type="presParOf" srcId="{63718552-65B7-414A-B7D0-AB7728E7BCA8}" destId="{0027E061-E92B-4DBD-92E0-B37D7E1A2AED}" srcOrd="1" destOrd="0" presId="urn:microsoft.com/office/officeart/2005/8/layout/hProcess4"/>
    <dgm:cxn modelId="{7E2AEEC0-7541-4796-8AD1-54B1DD564D98}" type="presParOf" srcId="{63718552-65B7-414A-B7D0-AB7728E7BCA8}" destId="{621620CD-DE92-4106-8B7C-A6FCA678F776}" srcOrd="2" destOrd="0" presId="urn:microsoft.com/office/officeart/2005/8/layout/hProcess4"/>
    <dgm:cxn modelId="{B8732989-B9A6-47DA-8135-A90FC18F32A7}" type="presParOf" srcId="{63718552-65B7-414A-B7D0-AB7728E7BCA8}" destId="{EBAA3340-C8D0-40CC-96F5-7EDC7AAD95EF}" srcOrd="3" destOrd="0" presId="urn:microsoft.com/office/officeart/2005/8/layout/hProcess4"/>
    <dgm:cxn modelId="{30969BD0-FAFC-4F3D-882F-FEA61435C407}" type="presParOf" srcId="{63718552-65B7-414A-B7D0-AB7728E7BCA8}" destId="{0EB10BA6-EB45-4E97-930B-AB18568A757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4F3066E-1AB8-40DC-A56D-794DB1798D6E}" type="doc">
      <dgm:prSet loTypeId="urn:microsoft.com/office/officeart/2005/8/layout/list1" loCatId="list" qsTypeId="urn:microsoft.com/office/officeart/2005/8/quickstyle/3d2" qsCatId="3D" csTypeId="urn:microsoft.com/office/officeart/2005/8/colors/colorful3" csCatId="colorful" phldr="1"/>
      <dgm:spPr/>
      <dgm:t>
        <a:bodyPr/>
        <a:lstStyle/>
        <a:p>
          <a:endParaRPr lang="zh-CN" altLang="en-US"/>
        </a:p>
      </dgm:t>
    </dgm:pt>
    <dgm:pt modelId="{17170630-B868-4328-B265-4A67EAE44628}">
      <dgm:prSet phldrT="[文本]"/>
      <dgm:spPr/>
      <dgm:t>
        <a:bodyPr/>
        <a:lstStyle/>
        <a:p>
          <a:r>
            <a:rPr lang="zh-CN" altLang="en-US" dirty="0"/>
            <a:t>数据的质与量问题并存</a:t>
          </a:r>
        </a:p>
      </dgm:t>
    </dgm:pt>
    <dgm:pt modelId="{67B64FFA-7DCE-47AF-8B94-D036497D7343}" type="parTrans" cxnId="{B962500D-1ECE-4737-9521-EE18B7F803FF}">
      <dgm:prSet/>
      <dgm:spPr/>
      <dgm:t>
        <a:bodyPr/>
        <a:lstStyle/>
        <a:p>
          <a:endParaRPr lang="zh-CN" altLang="en-US"/>
        </a:p>
      </dgm:t>
    </dgm:pt>
    <dgm:pt modelId="{B3483F6A-F4FE-4881-A700-8ACA202B8FA5}" type="sibTrans" cxnId="{B962500D-1ECE-4737-9521-EE18B7F803FF}">
      <dgm:prSet/>
      <dgm:spPr/>
      <dgm:t>
        <a:bodyPr/>
        <a:lstStyle/>
        <a:p>
          <a:endParaRPr lang="zh-CN" altLang="en-US"/>
        </a:p>
      </dgm:t>
    </dgm:pt>
    <dgm:pt modelId="{D02D7010-6597-4533-901E-34B82FD34F03}">
      <dgm:prSet phldrT="[文本]"/>
      <dgm:spPr/>
      <dgm:t>
        <a:bodyPr/>
        <a:lstStyle/>
        <a:p>
          <a:r>
            <a:rPr lang="zh-CN" altLang="en-US" dirty="0"/>
            <a:t>如何进行数据整合和深度挖掘</a:t>
          </a:r>
        </a:p>
      </dgm:t>
    </dgm:pt>
    <dgm:pt modelId="{53F75390-027E-4464-A3E2-F6FBEB4A4DAB}" type="parTrans" cxnId="{BB5076D0-E56D-4B40-BC56-80D5513AC1CF}">
      <dgm:prSet/>
      <dgm:spPr/>
      <dgm:t>
        <a:bodyPr/>
        <a:lstStyle/>
        <a:p>
          <a:endParaRPr lang="zh-CN" altLang="en-US"/>
        </a:p>
      </dgm:t>
    </dgm:pt>
    <dgm:pt modelId="{78C8E6CF-BBB3-44BC-B0B5-032B89E10C34}" type="sibTrans" cxnId="{BB5076D0-E56D-4B40-BC56-80D5513AC1CF}">
      <dgm:prSet/>
      <dgm:spPr/>
      <dgm:t>
        <a:bodyPr/>
        <a:lstStyle/>
        <a:p>
          <a:endParaRPr lang="zh-CN" altLang="en-US"/>
        </a:p>
      </dgm:t>
    </dgm:pt>
    <dgm:pt modelId="{FAFFD01A-17F9-46CA-8134-2A6EF5EEFFD7}">
      <dgm:prSet phldrT="[文本]" custT="1"/>
      <dgm:spPr/>
      <dgm:t>
        <a:bodyPr/>
        <a:lstStyle/>
        <a:p>
          <a:r>
            <a:rPr lang="zh-CN" altLang="en-US" sz="1600" dirty="0"/>
            <a:t>蠕变数据的杂乱性</a:t>
          </a:r>
          <a:r>
            <a:rPr lang="en-US" altLang="zh-CN" sz="1600" dirty="0"/>
            <a:t>(</a:t>
          </a:r>
          <a:r>
            <a:rPr lang="zh-CN" altLang="en-US" sz="1600" dirty="0"/>
            <a:t>体系多、制造工艺不同等</a:t>
          </a:r>
          <a:r>
            <a:rPr lang="en-US" altLang="zh-CN" sz="1600" dirty="0"/>
            <a:t>)</a:t>
          </a:r>
          <a:r>
            <a:rPr lang="zh-CN" altLang="en-US" sz="1600" dirty="0"/>
            <a:t>、缺失性、缺精度性、数据来源的不稳定性都会导致最后预测的结果出现偏差，</a:t>
          </a:r>
          <a:r>
            <a:rPr lang="zh-CN" altLang="en-US" sz="1600" dirty="0">
              <a:solidFill>
                <a:srgbClr val="FF0000"/>
              </a:solidFill>
            </a:rPr>
            <a:t>所以一方面需要专家经验的引入，另一方面希望能有一些完整统一的数据</a:t>
          </a:r>
        </a:p>
      </dgm:t>
    </dgm:pt>
    <dgm:pt modelId="{67518C31-A8AB-42AE-A77C-15AFA8933B22}" type="parTrans" cxnId="{0E1B2763-223D-4C81-8523-3394689EDCED}">
      <dgm:prSet/>
      <dgm:spPr/>
      <dgm:t>
        <a:bodyPr/>
        <a:lstStyle/>
        <a:p>
          <a:endParaRPr lang="zh-CN" altLang="en-US"/>
        </a:p>
      </dgm:t>
    </dgm:pt>
    <dgm:pt modelId="{443B8482-49D5-4F0A-B48E-2E80A92246F2}" type="sibTrans" cxnId="{0E1B2763-223D-4C81-8523-3394689EDCED}">
      <dgm:prSet/>
      <dgm:spPr/>
      <dgm:t>
        <a:bodyPr/>
        <a:lstStyle/>
        <a:p>
          <a:endParaRPr lang="zh-CN" altLang="en-US"/>
        </a:p>
      </dgm:t>
    </dgm:pt>
    <dgm:pt modelId="{BC7FB8A9-B356-43B5-9078-FA244C3808DB}">
      <dgm:prSet phldrT="[文本]" custT="1"/>
      <dgm:spPr/>
      <dgm:t>
        <a:bodyPr/>
        <a:lstStyle/>
        <a:p>
          <a:r>
            <a:rPr lang="zh-CN" altLang="en-US" sz="1600" dirty="0"/>
            <a:t>收集到的蠕变数据的只有宏观属性，缺少</a:t>
          </a:r>
          <a:r>
            <a:rPr lang="zh-CN" altLang="en-US" sz="1600" dirty="0">
              <a:solidFill>
                <a:schemeClr val="tx1"/>
              </a:solidFill>
            </a:rPr>
            <a:t>微观描述因子，从而难以形成跨层次、多尺度研究</a:t>
          </a:r>
          <a:r>
            <a:rPr lang="zh-CN" altLang="en-US" sz="1600" dirty="0">
              <a:solidFill>
                <a:srgbClr val="FF0000"/>
              </a:solidFill>
            </a:rPr>
            <a:t>，所以需要从理论层面从已有的宏观数据计算出微观描述因子</a:t>
          </a:r>
          <a:endParaRPr lang="zh-CN" altLang="en-US" sz="1600" dirty="0"/>
        </a:p>
      </dgm:t>
    </dgm:pt>
    <dgm:pt modelId="{BEB57062-7C90-4318-89AE-19E68D32D12F}" type="parTrans" cxnId="{7A443AE7-00BD-40FC-B228-1DF7A1165DFC}">
      <dgm:prSet/>
      <dgm:spPr/>
      <dgm:t>
        <a:bodyPr/>
        <a:lstStyle/>
        <a:p>
          <a:endParaRPr lang="zh-CN" altLang="en-US"/>
        </a:p>
      </dgm:t>
    </dgm:pt>
    <dgm:pt modelId="{09C32BCA-5E0F-4642-8029-FF3FC24A8B08}" type="sibTrans" cxnId="{7A443AE7-00BD-40FC-B228-1DF7A1165DFC}">
      <dgm:prSet/>
      <dgm:spPr/>
      <dgm:t>
        <a:bodyPr/>
        <a:lstStyle/>
        <a:p>
          <a:endParaRPr lang="zh-CN" altLang="en-US"/>
        </a:p>
      </dgm:t>
    </dgm:pt>
    <dgm:pt modelId="{32E438AF-984D-47DE-84A9-28EEE2B2EECA}">
      <dgm:prSet phldrT="[文本]" custT="1"/>
      <dgm:spPr/>
      <dgm:t>
        <a:bodyPr/>
        <a:lstStyle/>
        <a:p>
          <a:r>
            <a:rPr lang="zh-CN" altLang="en-US" sz="1600" dirty="0"/>
            <a:t>由于蠕变数据难以获取，建立一个完整、统一的蠕变数据库难度较大，</a:t>
          </a:r>
          <a:r>
            <a:rPr lang="zh-CN" altLang="en-US" sz="1600" dirty="0">
              <a:solidFill>
                <a:srgbClr val="FF0000"/>
              </a:solidFill>
            </a:rPr>
            <a:t>所以需要一个稳定统一的数据来源</a:t>
          </a:r>
        </a:p>
      </dgm:t>
    </dgm:pt>
    <dgm:pt modelId="{F8ADE178-76EF-4CDB-AAD0-A71305A823BC}" type="parTrans" cxnId="{FE749F83-2F17-4923-8F05-8519F4DEE794}">
      <dgm:prSet/>
      <dgm:spPr/>
      <dgm:t>
        <a:bodyPr/>
        <a:lstStyle/>
        <a:p>
          <a:endParaRPr lang="zh-CN" altLang="en-US"/>
        </a:p>
      </dgm:t>
    </dgm:pt>
    <dgm:pt modelId="{7AB41966-FB8B-4AC1-9F82-CDD67596C566}" type="sibTrans" cxnId="{FE749F83-2F17-4923-8F05-8519F4DEE794}">
      <dgm:prSet/>
      <dgm:spPr/>
      <dgm:t>
        <a:bodyPr/>
        <a:lstStyle/>
        <a:p>
          <a:endParaRPr lang="zh-CN" altLang="en-US"/>
        </a:p>
      </dgm:t>
    </dgm:pt>
    <dgm:pt modelId="{8B4E5326-3266-42A2-88C9-039451DEE0B6}">
      <dgm:prSet phldrT="[文本]" custT="1"/>
      <dgm:spPr/>
      <dgm:t>
        <a:bodyPr/>
        <a:lstStyle/>
        <a:p>
          <a:r>
            <a:rPr lang="en-US" altLang="zh-CN" sz="1600" dirty="0"/>
            <a:t>49</a:t>
          </a:r>
          <a:r>
            <a:rPr lang="zh-CN" altLang="en-US" sz="1600" dirty="0"/>
            <a:t>篇文献从原子层面和能量学角度</a:t>
          </a:r>
          <a:r>
            <a:rPr lang="en-US" altLang="zh-CN" sz="1600" dirty="0"/>
            <a:t>(</a:t>
          </a:r>
          <a:r>
            <a:rPr lang="zh-CN" altLang="en-US" sz="1600" dirty="0"/>
            <a:t>微观</a:t>
          </a:r>
          <a:r>
            <a:rPr lang="en-US" altLang="zh-CN" sz="1600" dirty="0"/>
            <a:t>)</a:t>
          </a:r>
          <a:r>
            <a:rPr lang="zh-CN" altLang="en-US" sz="1600" dirty="0"/>
            <a:t>，通过理论计算研究合金的占位与相分配、位错、扩散等因素对合金蠕变性能、力学性能的影响，</a:t>
          </a:r>
          <a:r>
            <a:rPr lang="zh-CN" altLang="en-US" sz="1600" dirty="0">
              <a:solidFill>
                <a:srgbClr val="FF0000"/>
              </a:solidFill>
            </a:rPr>
            <a:t>可通过整合文献中的这些微观描述因子来完善我们自己的蠕变数据库</a:t>
          </a:r>
          <a:r>
            <a:rPr lang="zh-CN" altLang="en-US" sz="1600" dirty="0"/>
            <a:t>。</a:t>
          </a:r>
        </a:p>
      </dgm:t>
    </dgm:pt>
    <dgm:pt modelId="{1E8012D9-1749-436C-82D9-4806FA8124BC}" type="sibTrans" cxnId="{7B3FCB16-B50B-45CA-B148-EFF1C4230E22}">
      <dgm:prSet/>
      <dgm:spPr/>
      <dgm:t>
        <a:bodyPr/>
        <a:lstStyle/>
        <a:p>
          <a:endParaRPr lang="zh-CN" altLang="en-US"/>
        </a:p>
      </dgm:t>
    </dgm:pt>
    <dgm:pt modelId="{B4FAFF90-B0FF-4636-B7AF-28889ABB7940}" type="parTrans" cxnId="{7B3FCB16-B50B-45CA-B148-EFF1C4230E22}">
      <dgm:prSet/>
      <dgm:spPr/>
      <dgm:t>
        <a:bodyPr/>
        <a:lstStyle/>
        <a:p>
          <a:endParaRPr lang="zh-CN" altLang="en-US"/>
        </a:p>
      </dgm:t>
    </dgm:pt>
    <dgm:pt modelId="{B00C69B1-A011-456A-A9BD-842A4AD75D3B}">
      <dgm:prSet phldrT="[文本]" custT="1"/>
      <dgm:spPr/>
      <dgm:t>
        <a:bodyPr/>
        <a:lstStyle/>
        <a:p>
          <a:r>
            <a:rPr lang="en-US" altLang="zh-CN" sz="1600" dirty="0"/>
            <a:t>49</a:t>
          </a:r>
          <a:r>
            <a:rPr lang="zh-CN" altLang="en-US" sz="1600" dirty="0"/>
            <a:t>篇文献中所给出的计算方法</a:t>
          </a:r>
          <a:r>
            <a:rPr lang="en-US" altLang="zh-CN" sz="1600" dirty="0"/>
            <a:t>(</a:t>
          </a:r>
          <a:r>
            <a:rPr lang="zh-CN" altLang="en-US" sz="1600" dirty="0"/>
            <a:t>第一性原理计算、分子动力学方法等</a:t>
          </a:r>
          <a:r>
            <a:rPr lang="en-US" altLang="zh-CN" sz="1600" dirty="0"/>
            <a:t>)</a:t>
          </a:r>
          <a:r>
            <a:rPr lang="zh-CN" altLang="en-US" sz="1600" dirty="0"/>
            <a:t>能够计算出影响蠕变性能的微观描述因子</a:t>
          </a:r>
          <a:r>
            <a:rPr lang="en-US" altLang="zh-CN" sz="1600" dirty="0"/>
            <a:t>,</a:t>
          </a:r>
          <a:r>
            <a:rPr lang="zh-CN" altLang="en-US" sz="1600" dirty="0">
              <a:solidFill>
                <a:srgbClr val="FF0000"/>
              </a:solidFill>
            </a:rPr>
            <a:t>但本团队对其计算方法的进一步理解需要专家的指导</a:t>
          </a:r>
          <a:r>
            <a:rPr lang="zh-CN" altLang="en-US" sz="1600" dirty="0"/>
            <a:t>。</a:t>
          </a:r>
        </a:p>
      </dgm:t>
    </dgm:pt>
    <dgm:pt modelId="{35C85921-4B39-4A4F-B4DD-B7A8E735C14F}" type="sibTrans" cxnId="{7D6E38B4-47B4-46A6-AF13-3029DA127F29}">
      <dgm:prSet/>
      <dgm:spPr/>
      <dgm:t>
        <a:bodyPr/>
        <a:lstStyle/>
        <a:p>
          <a:endParaRPr lang="zh-CN" altLang="en-US"/>
        </a:p>
      </dgm:t>
    </dgm:pt>
    <dgm:pt modelId="{DFB6CE2A-D75A-404B-9816-2FDB6601B4D8}" type="parTrans" cxnId="{7D6E38B4-47B4-46A6-AF13-3029DA127F29}">
      <dgm:prSet/>
      <dgm:spPr/>
      <dgm:t>
        <a:bodyPr/>
        <a:lstStyle/>
        <a:p>
          <a:endParaRPr lang="zh-CN" altLang="en-US"/>
        </a:p>
      </dgm:t>
    </dgm:pt>
    <dgm:pt modelId="{793F0E8B-D366-425C-B9CE-96C79CBBE0B1}">
      <dgm:prSet phldrT="[文本]" custT="1"/>
      <dgm:spPr/>
      <dgm:t>
        <a:bodyPr/>
        <a:lstStyle/>
        <a:p>
          <a:r>
            <a:rPr lang="zh-CN" altLang="en-US" sz="1600" dirty="0"/>
            <a:t>若引入第一性原理来增加新的微观的描述因子，算出的结果和真实的数据会存在一定的偏差，</a:t>
          </a:r>
          <a:r>
            <a:rPr lang="zh-CN" altLang="en-US" sz="1600" dirty="0">
              <a:solidFill>
                <a:srgbClr val="FF0000"/>
              </a:solidFill>
            </a:rPr>
            <a:t>所以需要专家来给出处理这些偏差的意见</a:t>
          </a:r>
          <a:r>
            <a:rPr lang="zh-CN" altLang="en-US" sz="1600" dirty="0"/>
            <a:t>。</a:t>
          </a:r>
        </a:p>
      </dgm:t>
    </dgm:pt>
    <dgm:pt modelId="{3A32B060-93D9-43AF-B19D-FA4D991BA112}" type="sibTrans" cxnId="{D4D2F89A-C379-440C-8605-57E417089B35}">
      <dgm:prSet/>
      <dgm:spPr/>
      <dgm:t>
        <a:bodyPr/>
        <a:lstStyle/>
        <a:p>
          <a:endParaRPr lang="zh-CN" altLang="en-US"/>
        </a:p>
      </dgm:t>
    </dgm:pt>
    <dgm:pt modelId="{BAF417FF-72F3-4273-90B5-76DDCE1C7FC7}" type="parTrans" cxnId="{D4D2F89A-C379-440C-8605-57E417089B35}">
      <dgm:prSet/>
      <dgm:spPr/>
      <dgm:t>
        <a:bodyPr/>
        <a:lstStyle/>
        <a:p>
          <a:endParaRPr lang="zh-CN" altLang="en-US"/>
        </a:p>
      </dgm:t>
    </dgm:pt>
    <dgm:pt modelId="{9203F994-7580-4BF7-8A1C-F529B3B20FD7}">
      <dgm:prSet phldrT="[文本]" custT="1"/>
      <dgm:spPr/>
      <dgm:t>
        <a:bodyPr/>
        <a:lstStyle/>
        <a:p>
          <a:r>
            <a:rPr lang="zh-CN" altLang="en-US" sz="1600" dirty="0"/>
            <a:t>有关蠕变解析式的文献中涉及到大量跨层次、多尺度的微观参量，可能有助于我们从多层次、多角度去研究和挖掘各个参量与蠕变性能之间的关联关系，</a:t>
          </a:r>
          <a:r>
            <a:rPr lang="zh-CN" altLang="en-US" sz="1600" dirty="0">
              <a:solidFill>
                <a:srgbClr val="FF0000"/>
              </a:solidFill>
            </a:rPr>
            <a:t>但理解和应用这些参量需要专家的意见和反馈。</a:t>
          </a:r>
        </a:p>
      </dgm:t>
    </dgm:pt>
    <dgm:pt modelId="{4218A64B-EE9A-442B-A057-A73721CCA3F9}" type="sibTrans" cxnId="{885C2B60-220F-4678-B69F-8B13BC208FBD}">
      <dgm:prSet/>
      <dgm:spPr/>
      <dgm:t>
        <a:bodyPr/>
        <a:lstStyle/>
        <a:p>
          <a:endParaRPr lang="zh-CN" altLang="en-US"/>
        </a:p>
      </dgm:t>
    </dgm:pt>
    <dgm:pt modelId="{59C8A14F-13BC-4813-90CA-1290EB1E484C}" type="parTrans" cxnId="{885C2B60-220F-4678-B69F-8B13BC208FBD}">
      <dgm:prSet/>
      <dgm:spPr/>
      <dgm:t>
        <a:bodyPr/>
        <a:lstStyle/>
        <a:p>
          <a:endParaRPr lang="zh-CN" altLang="en-US"/>
        </a:p>
      </dgm:t>
    </dgm:pt>
    <dgm:pt modelId="{48E86552-A8B4-48A4-B25B-E9127B438F10}" type="pres">
      <dgm:prSet presAssocID="{34F3066E-1AB8-40DC-A56D-794DB1798D6E}" presName="linear" presStyleCnt="0">
        <dgm:presLayoutVars>
          <dgm:dir/>
          <dgm:animLvl val="lvl"/>
          <dgm:resizeHandles val="exact"/>
        </dgm:presLayoutVars>
      </dgm:prSet>
      <dgm:spPr/>
    </dgm:pt>
    <dgm:pt modelId="{4BC7A81F-4566-414F-BC1A-45B88434ACC2}" type="pres">
      <dgm:prSet presAssocID="{17170630-B868-4328-B265-4A67EAE44628}" presName="parentLin" presStyleCnt="0"/>
      <dgm:spPr/>
    </dgm:pt>
    <dgm:pt modelId="{66823A28-73F0-4432-A012-24DFF5594BB6}" type="pres">
      <dgm:prSet presAssocID="{17170630-B868-4328-B265-4A67EAE44628}" presName="parentLeftMargin" presStyleLbl="node1" presStyleIdx="0" presStyleCnt="2"/>
      <dgm:spPr/>
    </dgm:pt>
    <dgm:pt modelId="{82B8F324-4473-4363-9379-BABC72DB3E69}" type="pres">
      <dgm:prSet presAssocID="{17170630-B868-4328-B265-4A67EAE44628}" presName="parentText" presStyleLbl="node1" presStyleIdx="0" presStyleCnt="2">
        <dgm:presLayoutVars>
          <dgm:chMax val="0"/>
          <dgm:bulletEnabled val="1"/>
        </dgm:presLayoutVars>
      </dgm:prSet>
      <dgm:spPr/>
    </dgm:pt>
    <dgm:pt modelId="{D544C79A-A5E1-4720-B791-320B24F3B3C5}" type="pres">
      <dgm:prSet presAssocID="{17170630-B868-4328-B265-4A67EAE44628}" presName="negativeSpace" presStyleCnt="0"/>
      <dgm:spPr/>
    </dgm:pt>
    <dgm:pt modelId="{025CA07E-00E0-439E-B175-DB5730A92B92}" type="pres">
      <dgm:prSet presAssocID="{17170630-B868-4328-B265-4A67EAE44628}" presName="childText" presStyleLbl="conFgAcc1" presStyleIdx="0" presStyleCnt="2" custLinFactNeighborX="-990" custLinFactNeighborY="2222">
        <dgm:presLayoutVars>
          <dgm:bulletEnabled val="1"/>
        </dgm:presLayoutVars>
      </dgm:prSet>
      <dgm:spPr/>
    </dgm:pt>
    <dgm:pt modelId="{3B581AD7-0CA0-4D7F-876F-833272E26B72}" type="pres">
      <dgm:prSet presAssocID="{B3483F6A-F4FE-4881-A700-8ACA202B8FA5}" presName="spaceBetweenRectangles" presStyleCnt="0"/>
      <dgm:spPr/>
    </dgm:pt>
    <dgm:pt modelId="{5546A318-A355-479B-8039-F29DAD5C7F1A}" type="pres">
      <dgm:prSet presAssocID="{D02D7010-6597-4533-901E-34B82FD34F03}" presName="parentLin" presStyleCnt="0"/>
      <dgm:spPr/>
    </dgm:pt>
    <dgm:pt modelId="{204DB02A-91FB-4433-8B54-E0692D69BE41}" type="pres">
      <dgm:prSet presAssocID="{D02D7010-6597-4533-901E-34B82FD34F03}" presName="parentLeftMargin" presStyleLbl="node1" presStyleIdx="0" presStyleCnt="2"/>
      <dgm:spPr/>
    </dgm:pt>
    <dgm:pt modelId="{338940AF-D85D-41E2-BBCF-B9A226AAED37}" type="pres">
      <dgm:prSet presAssocID="{D02D7010-6597-4533-901E-34B82FD34F03}" presName="parentText" presStyleLbl="node1" presStyleIdx="1" presStyleCnt="2">
        <dgm:presLayoutVars>
          <dgm:chMax val="0"/>
          <dgm:bulletEnabled val="1"/>
        </dgm:presLayoutVars>
      </dgm:prSet>
      <dgm:spPr/>
    </dgm:pt>
    <dgm:pt modelId="{51C6C89C-0D30-42DE-B850-957AFFB08F97}" type="pres">
      <dgm:prSet presAssocID="{D02D7010-6597-4533-901E-34B82FD34F03}" presName="negativeSpace" presStyleCnt="0"/>
      <dgm:spPr/>
    </dgm:pt>
    <dgm:pt modelId="{A123AF92-FA86-45DD-A56F-CA19266C6E76}" type="pres">
      <dgm:prSet presAssocID="{D02D7010-6597-4533-901E-34B82FD34F03}" presName="childText" presStyleLbl="conFgAcc1" presStyleIdx="1" presStyleCnt="2" custLinFactNeighborX="1695" custLinFactNeighborY="-5748">
        <dgm:presLayoutVars>
          <dgm:bulletEnabled val="1"/>
        </dgm:presLayoutVars>
      </dgm:prSet>
      <dgm:spPr/>
    </dgm:pt>
  </dgm:ptLst>
  <dgm:cxnLst>
    <dgm:cxn modelId="{950AC504-C95A-4FDC-A3E5-80222936DF26}" type="presOf" srcId="{17170630-B868-4328-B265-4A67EAE44628}" destId="{66823A28-73F0-4432-A012-24DFF5594BB6}" srcOrd="0" destOrd="0" presId="urn:microsoft.com/office/officeart/2005/8/layout/list1"/>
    <dgm:cxn modelId="{B962500D-1ECE-4737-9521-EE18B7F803FF}" srcId="{34F3066E-1AB8-40DC-A56D-794DB1798D6E}" destId="{17170630-B868-4328-B265-4A67EAE44628}" srcOrd="0" destOrd="0" parTransId="{67B64FFA-7DCE-47AF-8B94-D036497D7343}" sibTransId="{B3483F6A-F4FE-4881-A700-8ACA202B8FA5}"/>
    <dgm:cxn modelId="{F3AA5813-AEDF-4967-829C-D59D4962611D}" type="presOf" srcId="{34F3066E-1AB8-40DC-A56D-794DB1798D6E}" destId="{48E86552-A8B4-48A4-B25B-E9127B438F10}" srcOrd="0" destOrd="0" presId="urn:microsoft.com/office/officeart/2005/8/layout/list1"/>
    <dgm:cxn modelId="{7B3FCB16-B50B-45CA-B148-EFF1C4230E22}" srcId="{D02D7010-6597-4533-901E-34B82FD34F03}" destId="{8B4E5326-3266-42A2-88C9-039451DEE0B6}" srcOrd="2" destOrd="0" parTransId="{B4FAFF90-B0FF-4636-B7AF-28889ABB7940}" sibTransId="{1E8012D9-1749-436C-82D9-4806FA8124BC}"/>
    <dgm:cxn modelId="{885C2B60-220F-4678-B69F-8B13BC208FBD}" srcId="{D02D7010-6597-4533-901E-34B82FD34F03}" destId="{9203F994-7580-4BF7-8A1C-F529B3B20FD7}" srcOrd="3" destOrd="0" parTransId="{59C8A14F-13BC-4813-90CA-1290EB1E484C}" sibTransId="{4218A64B-EE9A-442B-A057-A73721CCA3F9}"/>
    <dgm:cxn modelId="{0E1B2763-223D-4C81-8523-3394689EDCED}" srcId="{17170630-B868-4328-B265-4A67EAE44628}" destId="{FAFFD01A-17F9-46CA-8134-2A6EF5EEFFD7}" srcOrd="0" destOrd="0" parTransId="{67518C31-A8AB-42AE-A77C-15AFA8933B22}" sibTransId="{443B8482-49D5-4F0A-B48E-2E80A92246F2}"/>
    <dgm:cxn modelId="{B2205B6B-85D4-4BD9-8D45-04F564F7F29B}" type="presOf" srcId="{BC7FB8A9-B356-43B5-9078-FA244C3808DB}" destId="{025CA07E-00E0-439E-B175-DB5730A92B92}" srcOrd="0" destOrd="1" presId="urn:microsoft.com/office/officeart/2005/8/layout/list1"/>
    <dgm:cxn modelId="{84A08073-A24A-4BBE-9BBA-6CB5B47C8F0D}" type="presOf" srcId="{D02D7010-6597-4533-901E-34B82FD34F03}" destId="{204DB02A-91FB-4433-8B54-E0692D69BE41}" srcOrd="0" destOrd="0" presId="urn:microsoft.com/office/officeart/2005/8/layout/list1"/>
    <dgm:cxn modelId="{64A6BE7C-7268-4671-9D7A-58732ACADC88}" type="presOf" srcId="{FAFFD01A-17F9-46CA-8134-2A6EF5EEFFD7}" destId="{025CA07E-00E0-439E-B175-DB5730A92B92}" srcOrd="0" destOrd="0" presId="urn:microsoft.com/office/officeart/2005/8/layout/list1"/>
    <dgm:cxn modelId="{FE749F83-2F17-4923-8F05-8519F4DEE794}" srcId="{17170630-B868-4328-B265-4A67EAE44628}" destId="{32E438AF-984D-47DE-84A9-28EEE2B2EECA}" srcOrd="2" destOrd="0" parTransId="{F8ADE178-76EF-4CDB-AAD0-A71305A823BC}" sibTransId="{7AB41966-FB8B-4AC1-9F82-CDD67596C566}"/>
    <dgm:cxn modelId="{B488ED89-8F14-4849-944A-4C7FF284D847}" type="presOf" srcId="{B00C69B1-A011-456A-A9BD-842A4AD75D3B}" destId="{A123AF92-FA86-45DD-A56F-CA19266C6E76}" srcOrd="0" destOrd="1" presId="urn:microsoft.com/office/officeart/2005/8/layout/list1"/>
    <dgm:cxn modelId="{3AC7BC91-53B1-4F5C-B03F-EBE860E31073}" type="presOf" srcId="{8B4E5326-3266-42A2-88C9-039451DEE0B6}" destId="{A123AF92-FA86-45DD-A56F-CA19266C6E76}" srcOrd="0" destOrd="2" presId="urn:microsoft.com/office/officeart/2005/8/layout/list1"/>
    <dgm:cxn modelId="{D4D2F89A-C379-440C-8605-57E417089B35}" srcId="{D02D7010-6597-4533-901E-34B82FD34F03}" destId="{793F0E8B-D366-425C-B9CE-96C79CBBE0B1}" srcOrd="0" destOrd="0" parTransId="{BAF417FF-72F3-4273-90B5-76DDCE1C7FC7}" sibTransId="{3A32B060-93D9-43AF-B19D-FA4D991BA112}"/>
    <dgm:cxn modelId="{7D6E38B4-47B4-46A6-AF13-3029DA127F29}" srcId="{D02D7010-6597-4533-901E-34B82FD34F03}" destId="{B00C69B1-A011-456A-A9BD-842A4AD75D3B}" srcOrd="1" destOrd="0" parTransId="{DFB6CE2A-D75A-404B-9816-2FDB6601B4D8}" sibTransId="{35C85921-4B39-4A4F-B4DD-B7A8E735C14F}"/>
    <dgm:cxn modelId="{261F72B7-E0AB-42D9-84CE-56479EB74CF1}" type="presOf" srcId="{32E438AF-984D-47DE-84A9-28EEE2B2EECA}" destId="{025CA07E-00E0-439E-B175-DB5730A92B92}" srcOrd="0" destOrd="2" presId="urn:microsoft.com/office/officeart/2005/8/layout/list1"/>
    <dgm:cxn modelId="{24BA36CD-6A8C-4EBD-8792-C653BAD85E91}" type="presOf" srcId="{D02D7010-6597-4533-901E-34B82FD34F03}" destId="{338940AF-D85D-41E2-BBCF-B9A226AAED37}" srcOrd="1" destOrd="0" presId="urn:microsoft.com/office/officeart/2005/8/layout/list1"/>
    <dgm:cxn modelId="{6B1EBCCF-A924-4628-8474-5CC983EFE611}" type="presOf" srcId="{9203F994-7580-4BF7-8A1C-F529B3B20FD7}" destId="{A123AF92-FA86-45DD-A56F-CA19266C6E76}" srcOrd="0" destOrd="3" presId="urn:microsoft.com/office/officeart/2005/8/layout/list1"/>
    <dgm:cxn modelId="{BB5076D0-E56D-4B40-BC56-80D5513AC1CF}" srcId="{34F3066E-1AB8-40DC-A56D-794DB1798D6E}" destId="{D02D7010-6597-4533-901E-34B82FD34F03}" srcOrd="1" destOrd="0" parTransId="{53F75390-027E-4464-A3E2-F6FBEB4A4DAB}" sibTransId="{78C8E6CF-BBB3-44BC-B0B5-032B89E10C34}"/>
    <dgm:cxn modelId="{4EF69FE3-81D3-4BA2-ABDD-D9384C3BCAE2}" type="presOf" srcId="{793F0E8B-D366-425C-B9CE-96C79CBBE0B1}" destId="{A123AF92-FA86-45DD-A56F-CA19266C6E76}" srcOrd="0" destOrd="0" presId="urn:microsoft.com/office/officeart/2005/8/layout/list1"/>
    <dgm:cxn modelId="{7A443AE7-00BD-40FC-B228-1DF7A1165DFC}" srcId="{17170630-B868-4328-B265-4A67EAE44628}" destId="{BC7FB8A9-B356-43B5-9078-FA244C3808DB}" srcOrd="1" destOrd="0" parTransId="{BEB57062-7C90-4318-89AE-19E68D32D12F}" sibTransId="{09C32BCA-5E0F-4642-8029-FF3FC24A8B08}"/>
    <dgm:cxn modelId="{A03321F6-2F65-4F9C-94C3-488011B21B75}" type="presOf" srcId="{17170630-B868-4328-B265-4A67EAE44628}" destId="{82B8F324-4473-4363-9379-BABC72DB3E69}" srcOrd="1" destOrd="0" presId="urn:microsoft.com/office/officeart/2005/8/layout/list1"/>
    <dgm:cxn modelId="{011C4E64-1368-4A8F-9119-D2E87175BED3}" type="presParOf" srcId="{48E86552-A8B4-48A4-B25B-E9127B438F10}" destId="{4BC7A81F-4566-414F-BC1A-45B88434ACC2}" srcOrd="0" destOrd="0" presId="urn:microsoft.com/office/officeart/2005/8/layout/list1"/>
    <dgm:cxn modelId="{D0DD81A0-78F9-4F79-B275-FEFEAC08ECE0}" type="presParOf" srcId="{4BC7A81F-4566-414F-BC1A-45B88434ACC2}" destId="{66823A28-73F0-4432-A012-24DFF5594BB6}" srcOrd="0" destOrd="0" presId="urn:microsoft.com/office/officeart/2005/8/layout/list1"/>
    <dgm:cxn modelId="{B2122139-4525-4A03-90D8-6BD6D981E75E}" type="presParOf" srcId="{4BC7A81F-4566-414F-BC1A-45B88434ACC2}" destId="{82B8F324-4473-4363-9379-BABC72DB3E69}" srcOrd="1" destOrd="0" presId="urn:microsoft.com/office/officeart/2005/8/layout/list1"/>
    <dgm:cxn modelId="{99F17094-BB07-4E49-A394-9841D643A833}" type="presParOf" srcId="{48E86552-A8B4-48A4-B25B-E9127B438F10}" destId="{D544C79A-A5E1-4720-B791-320B24F3B3C5}" srcOrd="1" destOrd="0" presId="urn:microsoft.com/office/officeart/2005/8/layout/list1"/>
    <dgm:cxn modelId="{F1DC96D6-6B8C-4B4B-95EE-92838183531D}" type="presParOf" srcId="{48E86552-A8B4-48A4-B25B-E9127B438F10}" destId="{025CA07E-00E0-439E-B175-DB5730A92B92}" srcOrd="2" destOrd="0" presId="urn:microsoft.com/office/officeart/2005/8/layout/list1"/>
    <dgm:cxn modelId="{629AAE71-7C2F-4DFF-AE12-218E2EACECAA}" type="presParOf" srcId="{48E86552-A8B4-48A4-B25B-E9127B438F10}" destId="{3B581AD7-0CA0-4D7F-876F-833272E26B72}" srcOrd="3" destOrd="0" presId="urn:microsoft.com/office/officeart/2005/8/layout/list1"/>
    <dgm:cxn modelId="{0B71A47B-821B-4D29-993B-524A620217FA}" type="presParOf" srcId="{48E86552-A8B4-48A4-B25B-E9127B438F10}" destId="{5546A318-A355-479B-8039-F29DAD5C7F1A}" srcOrd="4" destOrd="0" presId="urn:microsoft.com/office/officeart/2005/8/layout/list1"/>
    <dgm:cxn modelId="{EF490D6F-AAFE-4918-A141-7317DD2D7252}" type="presParOf" srcId="{5546A318-A355-479B-8039-F29DAD5C7F1A}" destId="{204DB02A-91FB-4433-8B54-E0692D69BE41}" srcOrd="0" destOrd="0" presId="urn:microsoft.com/office/officeart/2005/8/layout/list1"/>
    <dgm:cxn modelId="{3FF30028-3EAB-4BF0-B955-765C828AECFC}" type="presParOf" srcId="{5546A318-A355-479B-8039-F29DAD5C7F1A}" destId="{338940AF-D85D-41E2-BBCF-B9A226AAED37}" srcOrd="1" destOrd="0" presId="urn:microsoft.com/office/officeart/2005/8/layout/list1"/>
    <dgm:cxn modelId="{1CA234CC-7942-4699-BC33-DFCB20041E78}" type="presParOf" srcId="{48E86552-A8B4-48A4-B25B-E9127B438F10}" destId="{51C6C89C-0D30-42DE-B850-957AFFB08F97}" srcOrd="5" destOrd="0" presId="urn:microsoft.com/office/officeart/2005/8/layout/list1"/>
    <dgm:cxn modelId="{74CD6A7A-420D-4770-B72A-9CDBEEDB9EE7}" type="presParOf" srcId="{48E86552-A8B4-48A4-B25B-E9127B438F10}" destId="{A123AF92-FA86-45DD-A56F-CA19266C6E7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dgm:spPr>
        <a:solidFill>
          <a:schemeClr val="bg1">
            <a:lumMod val="65000"/>
          </a:schemeClr>
        </a:solidFill>
      </dgm:spPr>
      <dgm:t>
        <a:bodyPr/>
        <a:lstStyle/>
        <a:p>
          <a:r>
            <a:rPr lang="zh-CN" altLang="en-US" dirty="0"/>
            <a:t>数据采集与存储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dgm:spPr>
        <a:solidFill>
          <a:schemeClr val="bg1">
            <a:lumMod val="65000"/>
          </a:schemeClr>
        </a:solidFill>
      </dgm:spPr>
      <dgm:t>
        <a:bodyPr/>
        <a:lstStyle/>
        <a:p>
          <a:r>
            <a:rPr lang="zh-CN" altLang="en-US" dirty="0"/>
            <a:t>机器学习</a:t>
          </a:r>
          <a:r>
            <a:rPr lang="en-US" altLang="zh-CN" dirty="0"/>
            <a:t>/</a:t>
          </a:r>
          <a:r>
            <a:rPr lang="zh-CN" altLang="en-US"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A0A59087-CCC8-4A54-9674-8DF8A484A5D3}">
      <dgm:prSet phldrT="[文本]"/>
      <dgm:spPr>
        <a:solidFill>
          <a:schemeClr val="bg1">
            <a:lumMod val="65000"/>
          </a:schemeClr>
        </a:solidFill>
      </dgm:spPr>
      <dgm:t>
        <a:bodyPr/>
        <a:lstStyle/>
        <a:p>
          <a:r>
            <a:rPr lang="zh-CN" altLang="en-US" dirty="0"/>
            <a:t>基于机器学习的预测</a:t>
          </a:r>
          <a:endParaRPr lang="en-US" altLang="zh-CN" dirty="0"/>
        </a:p>
      </dgm:t>
    </dgm:pt>
    <dgm:pt modelId="{09D5043C-5A74-4738-B248-0C829458C2DC}" type="parTrans" cxnId="{FE3AEA62-EC4C-4E3A-A765-3932523903A0}">
      <dgm:prSet/>
      <dgm:spPr/>
      <dgm:t>
        <a:bodyPr/>
        <a:lstStyle/>
        <a:p>
          <a:endParaRPr lang="zh-CN" altLang="en-US"/>
        </a:p>
      </dgm:t>
    </dgm:pt>
    <dgm:pt modelId="{9954FE89-51ED-4C6A-80D8-85BB09244646}" type="sibTrans" cxnId="{FE3AEA62-EC4C-4E3A-A765-3932523903A0}">
      <dgm:prSet/>
      <dgm:spPr/>
      <dgm:t>
        <a:bodyPr/>
        <a:lstStyle/>
        <a:p>
          <a:endParaRPr lang="zh-CN" altLang="en-US"/>
        </a:p>
      </dgm:t>
    </dgm:pt>
    <dgm:pt modelId="{0C6CA62A-2507-4191-8334-84E9AE83554B}">
      <dgm:prSet phldrT="[文本]"/>
      <dgm:spPr>
        <a:solidFill>
          <a:schemeClr val="accent6">
            <a:lumMod val="75000"/>
          </a:schemeClr>
        </a:solidFill>
      </dgm:spPr>
      <dgm:t>
        <a:bodyPr/>
        <a:lstStyle/>
        <a:p>
          <a:r>
            <a:rPr lang="zh-CN" altLang="en-US" dirty="0"/>
            <a:t>平台建设</a:t>
          </a:r>
          <a:endParaRPr lang="en-US" altLang="zh-CN"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F93A8C5-3205-4EE1-B999-0F57A2EA3355}" type="pres">
      <dgm:prSet presAssocID="{A0A59087-CCC8-4A54-9674-8DF8A484A5D3}" presName="text_3" presStyleLbl="node1" presStyleIdx="2" presStyleCnt="4">
        <dgm:presLayoutVars>
          <dgm:bulletEnabled val="1"/>
        </dgm:presLayoutVars>
      </dgm:prSet>
      <dgm:spPr/>
    </dgm:pt>
    <dgm:pt modelId="{74D05944-8D0C-442D-97B7-F99556BAC15D}" type="pres">
      <dgm:prSet presAssocID="{A0A59087-CCC8-4A54-9674-8DF8A484A5D3}" presName="accent_3" presStyleCnt="0"/>
      <dgm:spPr/>
    </dgm:pt>
    <dgm:pt modelId="{77A2CF07-4BF7-4228-BA70-9EA218C3DFFD}" type="pres">
      <dgm:prSet presAssocID="{A0A59087-CCC8-4A54-9674-8DF8A484A5D3}" presName="accentRepeatNode" presStyleLbl="solidFgAcc1" presStyleIdx="2" presStyleCnt="4"/>
      <dgm:spPr/>
    </dgm:pt>
    <dgm:pt modelId="{0A8D2A7A-DEEB-47E2-9276-1E72B2C515AD}" type="pres">
      <dgm:prSet presAssocID="{0C6CA62A-2507-4191-8334-84E9AE83554B}" presName="text_4" presStyleLbl="node1" presStyleIdx="3" presStyleCnt="4" custLinFactNeighborX="291" custLinFactNeighborY="6293">
        <dgm:presLayoutVars>
          <dgm:bulletEnabled val="1"/>
        </dgm:presLayoutVars>
      </dgm:prSet>
      <dgm:spPr/>
    </dgm:pt>
    <dgm:pt modelId="{0682D940-7F4E-4A7B-9188-EC6F779DD7A3}"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02D6A80C-EEC4-4545-8737-8998B777C6D3}" type="presOf" srcId="{D7A9A80B-B499-4CE9-B8B6-42D8B19FB683}" destId="{25CC8F4A-1A1B-4C3E-B9C9-3B2A7A2D0F66}" srcOrd="0" destOrd="0" presId="urn:microsoft.com/office/officeart/2008/layout/VerticalCurvedList"/>
    <dgm:cxn modelId="{203F842B-CE02-477B-9580-60F2676B5EDB}" type="presOf" srcId="{EB89F287-1E2B-4D7B-B849-A9AFDC62F93B}" destId="{0ADD1677-4BB9-411B-9F55-C6A8BB4AEFFE}" srcOrd="0" destOrd="0" presId="urn:microsoft.com/office/officeart/2008/layout/VerticalCurvedList"/>
    <dgm:cxn modelId="{1478B22E-964B-4D83-A7B5-F4C935E150A6}" type="presOf" srcId="{534D5989-8F4D-4258-8225-B724768E9233}" destId="{777E6480-BB94-44CE-B407-D0500462E337}" srcOrd="0" destOrd="0" presId="urn:microsoft.com/office/officeart/2008/layout/VerticalCurvedList"/>
    <dgm:cxn modelId="{FE3AEA62-EC4C-4E3A-A765-3932523903A0}" srcId="{534D5989-8F4D-4258-8225-B724768E9233}" destId="{A0A59087-CCC8-4A54-9674-8DF8A484A5D3}" srcOrd="2" destOrd="0" parTransId="{09D5043C-5A74-4738-B248-0C829458C2DC}" sibTransId="{9954FE89-51ED-4C6A-80D8-85BB09244646}"/>
    <dgm:cxn modelId="{9222344A-F755-43E0-9BAF-F1D5A587A9DA}" srcId="{534D5989-8F4D-4258-8225-B724768E9233}" destId="{0C6CA62A-2507-4191-8334-84E9AE83554B}" srcOrd="3" destOrd="0" parTransId="{DC45ABA5-A405-4793-88D7-75BEFB225DD7}" sibTransId="{F414A7C2-4F25-4DAE-8997-2244E8C3A188}"/>
    <dgm:cxn modelId="{DC67DB57-961F-4423-962D-E15C34BA6099}" type="presOf" srcId="{A031629A-C912-46DE-9250-B3AB97DBFEF3}" destId="{4973CE0B-830B-42A8-8F41-45A257AA0B8B}" srcOrd="0" destOrd="0" presId="urn:microsoft.com/office/officeart/2008/layout/VerticalCurvedList"/>
    <dgm:cxn modelId="{2F967C99-2193-4544-9F42-93CFF80F3746}" type="presOf" srcId="{A0A59087-CCC8-4A54-9674-8DF8A484A5D3}" destId="{2F93A8C5-3205-4EE1-B999-0F57A2EA3355}" srcOrd="0" destOrd="0" presId="urn:microsoft.com/office/officeart/2008/layout/VerticalCurvedList"/>
    <dgm:cxn modelId="{F177969F-1923-42ED-B841-8BCC55572C41}" type="presOf" srcId="{0C6CA62A-2507-4191-8334-84E9AE83554B}" destId="{0A8D2A7A-DEEB-47E2-9276-1E72B2C515AD}"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B4EC38B-716A-4A87-9D22-CD9FCBFFACD1}" type="presParOf" srcId="{777E6480-BB94-44CE-B407-D0500462E337}" destId="{029663F2-6083-4943-A4B6-B75B1725BCEF}" srcOrd="0" destOrd="0" presId="urn:microsoft.com/office/officeart/2008/layout/VerticalCurvedList"/>
    <dgm:cxn modelId="{BCC35E14-1D42-478C-B2EB-4A36D67BCCF1}" type="presParOf" srcId="{029663F2-6083-4943-A4B6-B75B1725BCEF}" destId="{D211633A-16B4-4697-B79D-94EAD020AF0A}" srcOrd="0" destOrd="0" presId="urn:microsoft.com/office/officeart/2008/layout/VerticalCurvedList"/>
    <dgm:cxn modelId="{77E98898-3E0B-46DA-8BDC-07D15891A842}" type="presParOf" srcId="{D211633A-16B4-4697-B79D-94EAD020AF0A}" destId="{2B0DD12D-6EF4-4BF8-B02D-398F02F66379}" srcOrd="0" destOrd="0" presId="urn:microsoft.com/office/officeart/2008/layout/VerticalCurvedList"/>
    <dgm:cxn modelId="{36069788-E00A-4658-B6FB-D4D491DE5FC5}" type="presParOf" srcId="{D211633A-16B4-4697-B79D-94EAD020AF0A}" destId="{25CC8F4A-1A1B-4C3E-B9C9-3B2A7A2D0F66}" srcOrd="1" destOrd="0" presId="urn:microsoft.com/office/officeart/2008/layout/VerticalCurvedList"/>
    <dgm:cxn modelId="{3F1A9962-844E-4EE2-A7E1-E25CB0C4AE58}" type="presParOf" srcId="{D211633A-16B4-4697-B79D-94EAD020AF0A}" destId="{3901E994-EF88-4B55-B333-8B5DC2C1FE64}" srcOrd="2" destOrd="0" presId="urn:microsoft.com/office/officeart/2008/layout/VerticalCurvedList"/>
    <dgm:cxn modelId="{B2D4275A-D835-41AC-9D70-125B2FC45BF9}" type="presParOf" srcId="{D211633A-16B4-4697-B79D-94EAD020AF0A}" destId="{8EACEE7C-B326-44FB-9A91-8726F31EDF2B}" srcOrd="3" destOrd="0" presId="urn:microsoft.com/office/officeart/2008/layout/VerticalCurvedList"/>
    <dgm:cxn modelId="{730604DC-FF33-4E94-AAE2-ACB032EC53CD}" type="presParOf" srcId="{029663F2-6083-4943-A4B6-B75B1725BCEF}" destId="{4973CE0B-830B-42A8-8F41-45A257AA0B8B}" srcOrd="1" destOrd="0" presId="urn:microsoft.com/office/officeart/2008/layout/VerticalCurvedList"/>
    <dgm:cxn modelId="{A0F544C6-AF9E-4800-859A-B524E42549D4}" type="presParOf" srcId="{029663F2-6083-4943-A4B6-B75B1725BCEF}" destId="{966750C1-A861-452C-9609-15612A3DFCF5}" srcOrd="2" destOrd="0" presId="urn:microsoft.com/office/officeart/2008/layout/VerticalCurvedList"/>
    <dgm:cxn modelId="{7FA36306-4521-4A22-8DA4-DB0467E38FCA}" type="presParOf" srcId="{966750C1-A861-452C-9609-15612A3DFCF5}" destId="{2C32AA3C-C21E-444B-8009-13B7F44A3DFC}" srcOrd="0" destOrd="0" presId="urn:microsoft.com/office/officeart/2008/layout/VerticalCurvedList"/>
    <dgm:cxn modelId="{056E4C26-E9D1-4F1B-A3CC-B48BC8086CFD}" type="presParOf" srcId="{029663F2-6083-4943-A4B6-B75B1725BCEF}" destId="{0ADD1677-4BB9-411B-9F55-C6A8BB4AEFFE}" srcOrd="3" destOrd="0" presId="urn:microsoft.com/office/officeart/2008/layout/VerticalCurvedList"/>
    <dgm:cxn modelId="{90E4D1F8-EE65-4CF6-BF7F-AC0B2BE21A24}" type="presParOf" srcId="{029663F2-6083-4943-A4B6-B75B1725BCEF}" destId="{A9BE9254-C053-4EAB-8F29-0CEF5AEEC494}" srcOrd="4" destOrd="0" presId="urn:microsoft.com/office/officeart/2008/layout/VerticalCurvedList"/>
    <dgm:cxn modelId="{0988D7A6-F5A3-4FCD-B03C-B0FE6D5FF4A7}" type="presParOf" srcId="{A9BE9254-C053-4EAB-8F29-0CEF5AEEC494}" destId="{D5EA4CD6-8560-493F-8996-3B38ECA26A5D}" srcOrd="0" destOrd="0" presId="urn:microsoft.com/office/officeart/2008/layout/VerticalCurvedList"/>
    <dgm:cxn modelId="{CD019671-DEF6-46C4-B6CB-A68C8A5E44ED}" type="presParOf" srcId="{029663F2-6083-4943-A4B6-B75B1725BCEF}" destId="{2F93A8C5-3205-4EE1-B999-0F57A2EA3355}" srcOrd="5" destOrd="0" presId="urn:microsoft.com/office/officeart/2008/layout/VerticalCurvedList"/>
    <dgm:cxn modelId="{388CB061-60BD-4B32-9884-8047BD646700}" type="presParOf" srcId="{029663F2-6083-4943-A4B6-B75B1725BCEF}" destId="{74D05944-8D0C-442D-97B7-F99556BAC15D}" srcOrd="6" destOrd="0" presId="urn:microsoft.com/office/officeart/2008/layout/VerticalCurvedList"/>
    <dgm:cxn modelId="{3E0503AE-9F2D-42AF-BDFB-6E45BFFE0B49}" type="presParOf" srcId="{74D05944-8D0C-442D-97B7-F99556BAC15D}" destId="{77A2CF07-4BF7-4228-BA70-9EA218C3DFFD}" srcOrd="0" destOrd="0" presId="urn:microsoft.com/office/officeart/2008/layout/VerticalCurvedList"/>
    <dgm:cxn modelId="{AE35D4E2-A3A6-41F9-981F-B26B76B4D4FC}" type="presParOf" srcId="{029663F2-6083-4943-A4B6-B75B1725BCEF}" destId="{0A8D2A7A-DEEB-47E2-9276-1E72B2C515AD}" srcOrd="7" destOrd="0" presId="urn:microsoft.com/office/officeart/2008/layout/VerticalCurvedList"/>
    <dgm:cxn modelId="{885FEF7B-514E-4901-888F-6CB60B1FAA51}" type="presParOf" srcId="{029663F2-6083-4943-A4B6-B75B1725BCEF}" destId="{0682D940-7F4E-4A7B-9188-EC6F779DD7A3}" srcOrd="8" destOrd="0" presId="urn:microsoft.com/office/officeart/2008/layout/VerticalCurvedList"/>
    <dgm:cxn modelId="{1C4A3D11-E698-4700-83CB-A15289A92607}" type="presParOf" srcId="{0682D940-7F4E-4A7B-9188-EC6F779DD7A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75000"/>
          </a:schemeClr>
        </a:solidFill>
      </dgm:spPr>
      <dgm:t>
        <a:bodyPr/>
        <a:lstStyle/>
        <a:p>
          <a:r>
            <a:rPr lang="en-US" altLang="zh-CN" dirty="0"/>
            <a:t>1.</a:t>
          </a:r>
          <a:r>
            <a:rPr lang="zh-CN" altLang="en-US" dirty="0"/>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75000"/>
          </a:schemeClr>
        </a:solidFill>
      </dgm:spPr>
      <dgm:t>
        <a:bodyPr/>
        <a:lstStyle/>
        <a:p>
          <a:r>
            <a:rPr lang="en-US" altLang="zh-CN" dirty="0"/>
            <a:t>2. .</a:t>
          </a:r>
          <a:r>
            <a:rPr lang="en-US" altLang="zh-Hans" dirty="0"/>
            <a:t>2017</a:t>
          </a:r>
          <a:r>
            <a:rPr lang="zh-Hans" altLang="en-US" dirty="0"/>
            <a:t>年度</a:t>
          </a:r>
          <a:r>
            <a:rPr lang="zh-CN" altLang="en-US" dirty="0"/>
            <a:t>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rgbClr val="7030A0"/>
        </a:solidFill>
      </dgm:spPr>
      <dgm:t>
        <a:bodyPr/>
        <a:lstStyle/>
        <a:p>
          <a:r>
            <a:rPr lang="en-US" altLang="zh-CN" dirty="0"/>
            <a:t>3.</a:t>
          </a:r>
          <a:r>
            <a:rPr lang="en-US" altLang="zh-Hans" dirty="0"/>
            <a:t>2018</a:t>
          </a:r>
          <a:r>
            <a:rPr lang="zh-Hans" altLang="en-US" dirty="0"/>
            <a:t>年度研究计划</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endParaRPr lang="zh-CN" altLang="en-US" dirty="0"/>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 modelId="{470F9343-84EB-47B7-AFB9-4C65E7792209}" type="pres">
      <dgm:prSet presAssocID="{FE0B8CEE-7931-4C6C-ABAD-786E9B835F96}" presName="childText" presStyleLbl="revTx" presStyleIdx="0" presStyleCnt="1" custLinFactNeighborX="-596" custLinFactNeighborY="25141">
        <dgm:presLayoutVars>
          <dgm:bulletEnabled val="1"/>
        </dgm:presLayoutVars>
      </dgm:prSet>
      <dgm:spPr/>
    </dgm:pt>
  </dgm:ptLst>
  <dgm:cxnLst>
    <dgm:cxn modelId="{102AB30B-EFA6-43DF-A1FF-A6CD554686C7}" type="presOf" srcId="{09FEEF98-66D8-4266-9535-59667BCA2E50}" destId="{D7A831F6-224E-4255-B33E-DD2359E3B625}" srcOrd="0" destOrd="0" presId="urn:microsoft.com/office/officeart/2005/8/layout/vList2"/>
    <dgm:cxn modelId="{F8F2D310-96A9-4621-B27E-A3B374DC9E03}"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E7E0008B-929B-4432-8F99-30A13C67DA4F}" srcId="{FE0B8CEE-7931-4C6C-ABAD-786E9B835F96}" destId="{93B1E033-B87A-4F97-9BDA-5DB8FB2C8CC1}" srcOrd="0" destOrd="0" parTransId="{DFBAE609-2348-448B-A8B3-B1E9E6DF45AF}" sibTransId="{7255F286-4648-468C-B598-1A45F1DD8BFD}"/>
    <dgm:cxn modelId="{7007D48D-3823-4E13-9A19-20F1BF4DA0BB}" type="presOf" srcId="{93B1E033-B87A-4F97-9BDA-5DB8FB2C8CC1}" destId="{470F9343-84EB-47B7-AFB9-4C65E7792209}" srcOrd="0" destOrd="0" presId="urn:microsoft.com/office/officeart/2005/8/layout/vList2"/>
    <dgm:cxn modelId="{36E4CBB4-0407-40B9-A457-7E609461F0BB}" type="presOf" srcId="{ED717D3C-12D7-4C82-9A24-C9144B86E759}" destId="{0BD9CFF3-BD5C-4496-A5C0-71614AF6C6BB}" srcOrd="0" destOrd="0" presId="urn:microsoft.com/office/officeart/2005/8/layout/vList2"/>
    <dgm:cxn modelId="{416E75E0-7573-4147-90CD-22FC5F72D1A0}" type="presOf" srcId="{FE0B8CEE-7931-4C6C-ABAD-786E9B835F96}" destId="{25B85B47-B55F-40A6-95E0-5ED6A9B870BF}" srcOrd="0" destOrd="0" presId="urn:microsoft.com/office/officeart/2005/8/layout/vList2"/>
    <dgm:cxn modelId="{01DB7A64-6CA7-4A6D-842F-C90E15C79ACE}" type="presParOf" srcId="{E31A7A90-9CD5-4F7D-BB1D-2BA0EB5BD2C5}" destId="{D7A831F6-224E-4255-B33E-DD2359E3B625}" srcOrd="0" destOrd="0" presId="urn:microsoft.com/office/officeart/2005/8/layout/vList2"/>
    <dgm:cxn modelId="{E504CC72-9168-4F11-97F8-FF4CB1D32163}" type="presParOf" srcId="{E31A7A90-9CD5-4F7D-BB1D-2BA0EB5BD2C5}" destId="{FBF90EA1-6824-4341-A626-EC96D220F96E}" srcOrd="1" destOrd="0" presId="urn:microsoft.com/office/officeart/2005/8/layout/vList2"/>
    <dgm:cxn modelId="{1B32BFD7-8820-4150-9E25-9D2E37800C63}" type="presParOf" srcId="{E31A7A90-9CD5-4F7D-BB1D-2BA0EB5BD2C5}" destId="{0BD9CFF3-BD5C-4496-A5C0-71614AF6C6BB}" srcOrd="2" destOrd="0" presId="urn:microsoft.com/office/officeart/2005/8/layout/vList2"/>
    <dgm:cxn modelId="{5CE182BF-08B2-45AA-BC65-16F07F163B45}" type="presParOf" srcId="{E31A7A90-9CD5-4F7D-BB1D-2BA0EB5BD2C5}" destId="{464742A5-F16D-480B-AB99-23EA79FE0EF8}" srcOrd="3" destOrd="0" presId="urn:microsoft.com/office/officeart/2005/8/layout/vList2"/>
    <dgm:cxn modelId="{FF79AB8A-C70B-4209-AE8F-BAA84673D627}" type="presParOf" srcId="{E31A7A90-9CD5-4F7D-BB1D-2BA0EB5BD2C5}" destId="{25B85B47-B55F-40A6-95E0-5ED6A9B870BF}" srcOrd="4" destOrd="0" presId="urn:microsoft.com/office/officeart/2005/8/layout/vList2"/>
    <dgm:cxn modelId="{783B6221-4BDB-4F4C-9C7E-757A4399381A}"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4F3066E-1AB8-40DC-A56D-794DB1798D6E}" type="doc">
      <dgm:prSet loTypeId="urn:microsoft.com/office/officeart/2005/8/layout/list1" loCatId="list" qsTypeId="urn:microsoft.com/office/officeart/2005/8/quickstyle/3d2" qsCatId="3D" csTypeId="urn:microsoft.com/office/officeart/2005/8/colors/colorful3" csCatId="colorful" phldr="1"/>
      <dgm:spPr/>
      <dgm:t>
        <a:bodyPr/>
        <a:lstStyle/>
        <a:p>
          <a:endParaRPr lang="zh-CN" altLang="en-US"/>
        </a:p>
      </dgm:t>
    </dgm:pt>
    <dgm:pt modelId="{17170630-B868-4328-B265-4A67EAE44628}">
      <dgm:prSet phldrT="[文本]"/>
      <dgm:spPr/>
      <dgm:t>
        <a:bodyPr/>
        <a:lstStyle/>
        <a:p>
          <a:r>
            <a:rPr lang="zh-CN" altLang="en-US" dirty="0"/>
            <a:t>数据的质与量问题并存</a:t>
          </a:r>
        </a:p>
      </dgm:t>
    </dgm:pt>
    <dgm:pt modelId="{67B64FFA-7DCE-47AF-8B94-D036497D7343}" type="parTrans" cxnId="{B962500D-1ECE-4737-9521-EE18B7F803FF}">
      <dgm:prSet/>
      <dgm:spPr/>
      <dgm:t>
        <a:bodyPr/>
        <a:lstStyle/>
        <a:p>
          <a:endParaRPr lang="zh-CN" altLang="en-US"/>
        </a:p>
      </dgm:t>
    </dgm:pt>
    <dgm:pt modelId="{B3483F6A-F4FE-4881-A700-8ACA202B8FA5}" type="sibTrans" cxnId="{B962500D-1ECE-4737-9521-EE18B7F803FF}">
      <dgm:prSet/>
      <dgm:spPr/>
      <dgm:t>
        <a:bodyPr/>
        <a:lstStyle/>
        <a:p>
          <a:endParaRPr lang="zh-CN" altLang="en-US"/>
        </a:p>
      </dgm:t>
    </dgm:pt>
    <dgm:pt modelId="{D02D7010-6597-4533-901E-34B82FD34F03}">
      <dgm:prSet phldrT="[文本]"/>
      <dgm:spPr/>
      <dgm:t>
        <a:bodyPr/>
        <a:lstStyle/>
        <a:p>
          <a:r>
            <a:rPr lang="zh-CN" altLang="en-US" dirty="0"/>
            <a:t>如何进行数据整合和深度挖掘</a:t>
          </a:r>
        </a:p>
      </dgm:t>
    </dgm:pt>
    <dgm:pt modelId="{53F75390-027E-4464-A3E2-F6FBEB4A4DAB}" type="parTrans" cxnId="{BB5076D0-E56D-4B40-BC56-80D5513AC1CF}">
      <dgm:prSet/>
      <dgm:spPr/>
      <dgm:t>
        <a:bodyPr/>
        <a:lstStyle/>
        <a:p>
          <a:endParaRPr lang="zh-CN" altLang="en-US"/>
        </a:p>
      </dgm:t>
    </dgm:pt>
    <dgm:pt modelId="{78C8E6CF-BBB3-44BC-B0B5-032B89E10C34}" type="sibTrans" cxnId="{BB5076D0-E56D-4B40-BC56-80D5513AC1CF}">
      <dgm:prSet/>
      <dgm:spPr/>
      <dgm:t>
        <a:bodyPr/>
        <a:lstStyle/>
        <a:p>
          <a:endParaRPr lang="zh-CN" altLang="en-US"/>
        </a:p>
      </dgm:t>
    </dgm:pt>
    <dgm:pt modelId="{FAFFD01A-17F9-46CA-8134-2A6EF5EEFFD7}">
      <dgm:prSet phldrT="[文本]" custT="1"/>
      <dgm:spPr/>
      <dgm:t>
        <a:bodyPr/>
        <a:lstStyle/>
        <a:p>
          <a:r>
            <a:rPr lang="zh-CN" altLang="en-US" sz="1600" dirty="0"/>
            <a:t>蠕变数据的杂乱性</a:t>
          </a:r>
          <a:r>
            <a:rPr lang="en-US" altLang="zh-CN" sz="1600" dirty="0"/>
            <a:t>(</a:t>
          </a:r>
          <a:r>
            <a:rPr lang="zh-CN" altLang="en-US" sz="1600" dirty="0"/>
            <a:t>体系多、制造工艺不同等</a:t>
          </a:r>
          <a:r>
            <a:rPr lang="en-US" altLang="zh-CN" sz="1600" dirty="0"/>
            <a:t>)</a:t>
          </a:r>
          <a:r>
            <a:rPr lang="zh-CN" altLang="en-US" sz="1600" dirty="0"/>
            <a:t>、缺失性、缺精度性、数据来源的不稳定性都会导致最后预测的结果出现偏差，</a:t>
          </a:r>
          <a:r>
            <a:rPr lang="zh-CN" altLang="en-US" sz="1600" dirty="0">
              <a:solidFill>
                <a:srgbClr val="FF0000"/>
              </a:solidFill>
            </a:rPr>
            <a:t>所以一方面需要专家经验的引入，另一方面希望能有一些完整统一的数据</a:t>
          </a:r>
        </a:p>
      </dgm:t>
    </dgm:pt>
    <dgm:pt modelId="{67518C31-A8AB-42AE-A77C-15AFA8933B22}" type="parTrans" cxnId="{0E1B2763-223D-4C81-8523-3394689EDCED}">
      <dgm:prSet/>
      <dgm:spPr/>
      <dgm:t>
        <a:bodyPr/>
        <a:lstStyle/>
        <a:p>
          <a:endParaRPr lang="zh-CN" altLang="en-US"/>
        </a:p>
      </dgm:t>
    </dgm:pt>
    <dgm:pt modelId="{443B8482-49D5-4F0A-B48E-2E80A92246F2}" type="sibTrans" cxnId="{0E1B2763-223D-4C81-8523-3394689EDCED}">
      <dgm:prSet/>
      <dgm:spPr/>
      <dgm:t>
        <a:bodyPr/>
        <a:lstStyle/>
        <a:p>
          <a:endParaRPr lang="zh-CN" altLang="en-US"/>
        </a:p>
      </dgm:t>
    </dgm:pt>
    <dgm:pt modelId="{BC7FB8A9-B356-43B5-9078-FA244C3808DB}">
      <dgm:prSet phldrT="[文本]" custT="1"/>
      <dgm:spPr/>
      <dgm:t>
        <a:bodyPr/>
        <a:lstStyle/>
        <a:p>
          <a:r>
            <a:rPr lang="zh-CN" altLang="en-US" sz="1600" dirty="0"/>
            <a:t>收集到的蠕变数据的只有宏观属性，缺少</a:t>
          </a:r>
          <a:r>
            <a:rPr lang="zh-CN" altLang="en-US" sz="1600" dirty="0">
              <a:solidFill>
                <a:schemeClr val="tx1"/>
              </a:solidFill>
            </a:rPr>
            <a:t>微观描述因子，从而难以形成跨层次、多尺度研究</a:t>
          </a:r>
          <a:r>
            <a:rPr lang="zh-CN" altLang="en-US" sz="1600" dirty="0">
              <a:solidFill>
                <a:srgbClr val="FF0000"/>
              </a:solidFill>
            </a:rPr>
            <a:t>，所以需要从理论层面从已有的宏观数据计算出微观描述因子</a:t>
          </a:r>
          <a:endParaRPr lang="zh-CN" altLang="en-US" sz="1600" dirty="0"/>
        </a:p>
      </dgm:t>
    </dgm:pt>
    <dgm:pt modelId="{BEB57062-7C90-4318-89AE-19E68D32D12F}" type="parTrans" cxnId="{7A443AE7-00BD-40FC-B228-1DF7A1165DFC}">
      <dgm:prSet/>
      <dgm:spPr/>
      <dgm:t>
        <a:bodyPr/>
        <a:lstStyle/>
        <a:p>
          <a:endParaRPr lang="zh-CN" altLang="en-US"/>
        </a:p>
      </dgm:t>
    </dgm:pt>
    <dgm:pt modelId="{09C32BCA-5E0F-4642-8029-FF3FC24A8B08}" type="sibTrans" cxnId="{7A443AE7-00BD-40FC-B228-1DF7A1165DFC}">
      <dgm:prSet/>
      <dgm:spPr/>
      <dgm:t>
        <a:bodyPr/>
        <a:lstStyle/>
        <a:p>
          <a:endParaRPr lang="zh-CN" altLang="en-US"/>
        </a:p>
      </dgm:t>
    </dgm:pt>
    <dgm:pt modelId="{32E438AF-984D-47DE-84A9-28EEE2B2EECA}">
      <dgm:prSet phldrT="[文本]" custT="1"/>
      <dgm:spPr/>
      <dgm:t>
        <a:bodyPr/>
        <a:lstStyle/>
        <a:p>
          <a:r>
            <a:rPr lang="zh-CN" altLang="en-US" sz="1600" dirty="0"/>
            <a:t>由于蠕变数据难以获取，建立一个完整、统一的蠕变数据库难度较大，</a:t>
          </a:r>
          <a:r>
            <a:rPr lang="zh-CN" altLang="en-US" sz="1600" dirty="0">
              <a:solidFill>
                <a:srgbClr val="FF0000"/>
              </a:solidFill>
            </a:rPr>
            <a:t>所以需要一个稳定统一的数据来源</a:t>
          </a:r>
        </a:p>
      </dgm:t>
    </dgm:pt>
    <dgm:pt modelId="{F8ADE178-76EF-4CDB-AAD0-A71305A823BC}" type="parTrans" cxnId="{FE749F83-2F17-4923-8F05-8519F4DEE794}">
      <dgm:prSet/>
      <dgm:spPr/>
      <dgm:t>
        <a:bodyPr/>
        <a:lstStyle/>
        <a:p>
          <a:endParaRPr lang="zh-CN" altLang="en-US"/>
        </a:p>
      </dgm:t>
    </dgm:pt>
    <dgm:pt modelId="{7AB41966-FB8B-4AC1-9F82-CDD67596C566}" type="sibTrans" cxnId="{FE749F83-2F17-4923-8F05-8519F4DEE794}">
      <dgm:prSet/>
      <dgm:spPr/>
      <dgm:t>
        <a:bodyPr/>
        <a:lstStyle/>
        <a:p>
          <a:endParaRPr lang="zh-CN" altLang="en-US"/>
        </a:p>
      </dgm:t>
    </dgm:pt>
    <dgm:pt modelId="{8B4E5326-3266-42A2-88C9-039451DEE0B6}">
      <dgm:prSet phldrT="[文本]" custT="1"/>
      <dgm:spPr/>
      <dgm:t>
        <a:bodyPr/>
        <a:lstStyle/>
        <a:p>
          <a:r>
            <a:rPr lang="en-US" altLang="zh-CN" sz="1600" dirty="0"/>
            <a:t>49</a:t>
          </a:r>
          <a:r>
            <a:rPr lang="zh-CN" altLang="en-US" sz="1600" dirty="0"/>
            <a:t>篇文献从原子层面和能量学角度</a:t>
          </a:r>
          <a:r>
            <a:rPr lang="en-US" altLang="zh-CN" sz="1600" dirty="0"/>
            <a:t>(</a:t>
          </a:r>
          <a:r>
            <a:rPr lang="zh-CN" altLang="en-US" sz="1600" dirty="0"/>
            <a:t>微观</a:t>
          </a:r>
          <a:r>
            <a:rPr lang="en-US" altLang="zh-CN" sz="1600" dirty="0"/>
            <a:t>)</a:t>
          </a:r>
          <a:r>
            <a:rPr lang="zh-CN" altLang="en-US" sz="1600" dirty="0"/>
            <a:t>，通过理论计算研究合金的占位与相分配、位错、扩散等因素对合金蠕变性能、力学性能的影响，</a:t>
          </a:r>
          <a:r>
            <a:rPr lang="zh-CN" altLang="en-US" sz="1600" dirty="0">
              <a:solidFill>
                <a:srgbClr val="FF0000"/>
              </a:solidFill>
            </a:rPr>
            <a:t>可通过整合文献中的这些微观描述因子来完善我们自己的蠕变数据库</a:t>
          </a:r>
          <a:r>
            <a:rPr lang="zh-CN" altLang="en-US" sz="1600" dirty="0"/>
            <a:t>。</a:t>
          </a:r>
        </a:p>
      </dgm:t>
    </dgm:pt>
    <dgm:pt modelId="{1E8012D9-1749-436C-82D9-4806FA8124BC}" type="sibTrans" cxnId="{7B3FCB16-B50B-45CA-B148-EFF1C4230E22}">
      <dgm:prSet/>
      <dgm:spPr/>
      <dgm:t>
        <a:bodyPr/>
        <a:lstStyle/>
        <a:p>
          <a:endParaRPr lang="zh-CN" altLang="en-US"/>
        </a:p>
      </dgm:t>
    </dgm:pt>
    <dgm:pt modelId="{B4FAFF90-B0FF-4636-B7AF-28889ABB7940}" type="parTrans" cxnId="{7B3FCB16-B50B-45CA-B148-EFF1C4230E22}">
      <dgm:prSet/>
      <dgm:spPr/>
      <dgm:t>
        <a:bodyPr/>
        <a:lstStyle/>
        <a:p>
          <a:endParaRPr lang="zh-CN" altLang="en-US"/>
        </a:p>
      </dgm:t>
    </dgm:pt>
    <dgm:pt modelId="{B00C69B1-A011-456A-A9BD-842A4AD75D3B}">
      <dgm:prSet phldrT="[文本]" custT="1"/>
      <dgm:spPr/>
      <dgm:t>
        <a:bodyPr/>
        <a:lstStyle/>
        <a:p>
          <a:r>
            <a:rPr lang="en-US" altLang="zh-CN" sz="1600" dirty="0"/>
            <a:t>49</a:t>
          </a:r>
          <a:r>
            <a:rPr lang="zh-CN" altLang="en-US" sz="1600" dirty="0"/>
            <a:t>篇文献中所给出的计算方法</a:t>
          </a:r>
          <a:r>
            <a:rPr lang="en-US" altLang="zh-CN" sz="1600" dirty="0"/>
            <a:t>(</a:t>
          </a:r>
          <a:r>
            <a:rPr lang="zh-CN" altLang="en-US" sz="1600" dirty="0"/>
            <a:t>第一性原理计算、分子动力学方法等</a:t>
          </a:r>
          <a:r>
            <a:rPr lang="en-US" altLang="zh-CN" sz="1600" dirty="0"/>
            <a:t>)</a:t>
          </a:r>
          <a:r>
            <a:rPr lang="zh-CN" altLang="en-US" sz="1600" dirty="0"/>
            <a:t>能够计算出影响蠕变性能的微观描述因子</a:t>
          </a:r>
          <a:r>
            <a:rPr lang="en-US" altLang="zh-CN" sz="1600" dirty="0"/>
            <a:t>,</a:t>
          </a:r>
          <a:r>
            <a:rPr lang="zh-CN" altLang="en-US" sz="1600" dirty="0">
              <a:solidFill>
                <a:srgbClr val="FF0000"/>
              </a:solidFill>
            </a:rPr>
            <a:t>但本团队对其计算方法的进一步理解需要专家的指导</a:t>
          </a:r>
          <a:r>
            <a:rPr lang="zh-CN" altLang="en-US" sz="1600" dirty="0"/>
            <a:t>。</a:t>
          </a:r>
        </a:p>
      </dgm:t>
    </dgm:pt>
    <dgm:pt modelId="{35C85921-4B39-4A4F-B4DD-B7A8E735C14F}" type="sibTrans" cxnId="{7D6E38B4-47B4-46A6-AF13-3029DA127F29}">
      <dgm:prSet/>
      <dgm:spPr/>
      <dgm:t>
        <a:bodyPr/>
        <a:lstStyle/>
        <a:p>
          <a:endParaRPr lang="zh-CN" altLang="en-US"/>
        </a:p>
      </dgm:t>
    </dgm:pt>
    <dgm:pt modelId="{DFB6CE2A-D75A-404B-9816-2FDB6601B4D8}" type="parTrans" cxnId="{7D6E38B4-47B4-46A6-AF13-3029DA127F29}">
      <dgm:prSet/>
      <dgm:spPr/>
      <dgm:t>
        <a:bodyPr/>
        <a:lstStyle/>
        <a:p>
          <a:endParaRPr lang="zh-CN" altLang="en-US"/>
        </a:p>
      </dgm:t>
    </dgm:pt>
    <dgm:pt modelId="{793F0E8B-D366-425C-B9CE-96C79CBBE0B1}">
      <dgm:prSet phldrT="[文本]" custT="1"/>
      <dgm:spPr/>
      <dgm:t>
        <a:bodyPr/>
        <a:lstStyle/>
        <a:p>
          <a:r>
            <a:rPr lang="zh-CN" altLang="en-US" sz="1600" dirty="0"/>
            <a:t>若引入第一性原理来增加新的微观的描述因子，算出的结果和真实的数据会存在一定的偏差，</a:t>
          </a:r>
          <a:r>
            <a:rPr lang="zh-CN" altLang="en-US" sz="1600" dirty="0">
              <a:solidFill>
                <a:srgbClr val="FF0000"/>
              </a:solidFill>
            </a:rPr>
            <a:t>所以需要专家来给出处理这些偏差的意见</a:t>
          </a:r>
          <a:r>
            <a:rPr lang="zh-CN" altLang="en-US" sz="1600" dirty="0"/>
            <a:t>。</a:t>
          </a:r>
        </a:p>
      </dgm:t>
    </dgm:pt>
    <dgm:pt modelId="{3A32B060-93D9-43AF-B19D-FA4D991BA112}" type="sibTrans" cxnId="{D4D2F89A-C379-440C-8605-57E417089B35}">
      <dgm:prSet/>
      <dgm:spPr/>
      <dgm:t>
        <a:bodyPr/>
        <a:lstStyle/>
        <a:p>
          <a:endParaRPr lang="zh-CN" altLang="en-US"/>
        </a:p>
      </dgm:t>
    </dgm:pt>
    <dgm:pt modelId="{BAF417FF-72F3-4273-90B5-76DDCE1C7FC7}" type="parTrans" cxnId="{D4D2F89A-C379-440C-8605-57E417089B35}">
      <dgm:prSet/>
      <dgm:spPr/>
      <dgm:t>
        <a:bodyPr/>
        <a:lstStyle/>
        <a:p>
          <a:endParaRPr lang="zh-CN" altLang="en-US"/>
        </a:p>
      </dgm:t>
    </dgm:pt>
    <dgm:pt modelId="{9203F994-7580-4BF7-8A1C-F529B3B20FD7}">
      <dgm:prSet phldrT="[文本]" custT="1"/>
      <dgm:spPr/>
      <dgm:t>
        <a:bodyPr/>
        <a:lstStyle/>
        <a:p>
          <a:r>
            <a:rPr lang="zh-CN" altLang="en-US" sz="1600" dirty="0"/>
            <a:t>有关蠕变解析式的文献中涉及到大量跨层次、多尺度的微观参量，可能有助于我们从多层次、多角度去研究和挖掘各个参量与蠕变性能之间的关联关系，</a:t>
          </a:r>
          <a:r>
            <a:rPr lang="zh-CN" altLang="en-US" sz="1600" dirty="0">
              <a:solidFill>
                <a:srgbClr val="FF0000"/>
              </a:solidFill>
            </a:rPr>
            <a:t>但理解和应用这些参量需要专家的意见和反馈。</a:t>
          </a:r>
        </a:p>
      </dgm:t>
    </dgm:pt>
    <dgm:pt modelId="{4218A64B-EE9A-442B-A057-A73721CCA3F9}" type="sibTrans" cxnId="{885C2B60-220F-4678-B69F-8B13BC208FBD}">
      <dgm:prSet/>
      <dgm:spPr/>
      <dgm:t>
        <a:bodyPr/>
        <a:lstStyle/>
        <a:p>
          <a:endParaRPr lang="zh-CN" altLang="en-US"/>
        </a:p>
      </dgm:t>
    </dgm:pt>
    <dgm:pt modelId="{59C8A14F-13BC-4813-90CA-1290EB1E484C}" type="parTrans" cxnId="{885C2B60-220F-4678-B69F-8B13BC208FBD}">
      <dgm:prSet/>
      <dgm:spPr/>
      <dgm:t>
        <a:bodyPr/>
        <a:lstStyle/>
        <a:p>
          <a:endParaRPr lang="zh-CN" altLang="en-US"/>
        </a:p>
      </dgm:t>
    </dgm:pt>
    <dgm:pt modelId="{48E86552-A8B4-48A4-B25B-E9127B438F10}" type="pres">
      <dgm:prSet presAssocID="{34F3066E-1AB8-40DC-A56D-794DB1798D6E}" presName="linear" presStyleCnt="0">
        <dgm:presLayoutVars>
          <dgm:dir/>
          <dgm:animLvl val="lvl"/>
          <dgm:resizeHandles val="exact"/>
        </dgm:presLayoutVars>
      </dgm:prSet>
      <dgm:spPr/>
    </dgm:pt>
    <dgm:pt modelId="{4BC7A81F-4566-414F-BC1A-45B88434ACC2}" type="pres">
      <dgm:prSet presAssocID="{17170630-B868-4328-B265-4A67EAE44628}" presName="parentLin" presStyleCnt="0"/>
      <dgm:spPr/>
    </dgm:pt>
    <dgm:pt modelId="{66823A28-73F0-4432-A012-24DFF5594BB6}" type="pres">
      <dgm:prSet presAssocID="{17170630-B868-4328-B265-4A67EAE44628}" presName="parentLeftMargin" presStyleLbl="node1" presStyleIdx="0" presStyleCnt="2"/>
      <dgm:spPr/>
    </dgm:pt>
    <dgm:pt modelId="{82B8F324-4473-4363-9379-BABC72DB3E69}" type="pres">
      <dgm:prSet presAssocID="{17170630-B868-4328-B265-4A67EAE44628}" presName="parentText" presStyleLbl="node1" presStyleIdx="0" presStyleCnt="2">
        <dgm:presLayoutVars>
          <dgm:chMax val="0"/>
          <dgm:bulletEnabled val="1"/>
        </dgm:presLayoutVars>
      </dgm:prSet>
      <dgm:spPr/>
    </dgm:pt>
    <dgm:pt modelId="{D544C79A-A5E1-4720-B791-320B24F3B3C5}" type="pres">
      <dgm:prSet presAssocID="{17170630-B868-4328-B265-4A67EAE44628}" presName="negativeSpace" presStyleCnt="0"/>
      <dgm:spPr/>
    </dgm:pt>
    <dgm:pt modelId="{025CA07E-00E0-439E-B175-DB5730A92B92}" type="pres">
      <dgm:prSet presAssocID="{17170630-B868-4328-B265-4A67EAE44628}" presName="childText" presStyleLbl="conFgAcc1" presStyleIdx="0" presStyleCnt="2" custLinFactNeighborX="-990" custLinFactNeighborY="2222">
        <dgm:presLayoutVars>
          <dgm:bulletEnabled val="1"/>
        </dgm:presLayoutVars>
      </dgm:prSet>
      <dgm:spPr/>
    </dgm:pt>
    <dgm:pt modelId="{3B581AD7-0CA0-4D7F-876F-833272E26B72}" type="pres">
      <dgm:prSet presAssocID="{B3483F6A-F4FE-4881-A700-8ACA202B8FA5}" presName="spaceBetweenRectangles" presStyleCnt="0"/>
      <dgm:spPr/>
    </dgm:pt>
    <dgm:pt modelId="{5546A318-A355-479B-8039-F29DAD5C7F1A}" type="pres">
      <dgm:prSet presAssocID="{D02D7010-6597-4533-901E-34B82FD34F03}" presName="parentLin" presStyleCnt="0"/>
      <dgm:spPr/>
    </dgm:pt>
    <dgm:pt modelId="{204DB02A-91FB-4433-8B54-E0692D69BE41}" type="pres">
      <dgm:prSet presAssocID="{D02D7010-6597-4533-901E-34B82FD34F03}" presName="parentLeftMargin" presStyleLbl="node1" presStyleIdx="0" presStyleCnt="2"/>
      <dgm:spPr/>
    </dgm:pt>
    <dgm:pt modelId="{338940AF-D85D-41E2-BBCF-B9A226AAED37}" type="pres">
      <dgm:prSet presAssocID="{D02D7010-6597-4533-901E-34B82FD34F03}" presName="parentText" presStyleLbl="node1" presStyleIdx="1" presStyleCnt="2">
        <dgm:presLayoutVars>
          <dgm:chMax val="0"/>
          <dgm:bulletEnabled val="1"/>
        </dgm:presLayoutVars>
      </dgm:prSet>
      <dgm:spPr/>
    </dgm:pt>
    <dgm:pt modelId="{51C6C89C-0D30-42DE-B850-957AFFB08F97}" type="pres">
      <dgm:prSet presAssocID="{D02D7010-6597-4533-901E-34B82FD34F03}" presName="negativeSpace" presStyleCnt="0"/>
      <dgm:spPr/>
    </dgm:pt>
    <dgm:pt modelId="{A123AF92-FA86-45DD-A56F-CA19266C6E76}" type="pres">
      <dgm:prSet presAssocID="{D02D7010-6597-4533-901E-34B82FD34F03}" presName="childText" presStyleLbl="conFgAcc1" presStyleIdx="1" presStyleCnt="2" custLinFactNeighborX="1695" custLinFactNeighborY="-5748">
        <dgm:presLayoutVars>
          <dgm:bulletEnabled val="1"/>
        </dgm:presLayoutVars>
      </dgm:prSet>
      <dgm:spPr/>
    </dgm:pt>
  </dgm:ptLst>
  <dgm:cxnLst>
    <dgm:cxn modelId="{B8C54506-44D9-441A-911B-2FE5E4DF68A0}" type="presOf" srcId="{17170630-B868-4328-B265-4A67EAE44628}" destId="{66823A28-73F0-4432-A012-24DFF5594BB6}" srcOrd="0" destOrd="0" presId="urn:microsoft.com/office/officeart/2005/8/layout/list1"/>
    <dgm:cxn modelId="{B962500D-1ECE-4737-9521-EE18B7F803FF}" srcId="{34F3066E-1AB8-40DC-A56D-794DB1798D6E}" destId="{17170630-B868-4328-B265-4A67EAE44628}" srcOrd="0" destOrd="0" parTransId="{67B64FFA-7DCE-47AF-8B94-D036497D7343}" sibTransId="{B3483F6A-F4FE-4881-A700-8ACA202B8FA5}"/>
    <dgm:cxn modelId="{38391913-FC61-45BC-BB0A-97ACCA2A01DD}" type="presOf" srcId="{B00C69B1-A011-456A-A9BD-842A4AD75D3B}" destId="{A123AF92-FA86-45DD-A56F-CA19266C6E76}" srcOrd="0" destOrd="1" presId="urn:microsoft.com/office/officeart/2005/8/layout/list1"/>
    <dgm:cxn modelId="{7B3FCB16-B50B-45CA-B148-EFF1C4230E22}" srcId="{D02D7010-6597-4533-901E-34B82FD34F03}" destId="{8B4E5326-3266-42A2-88C9-039451DEE0B6}" srcOrd="2" destOrd="0" parTransId="{B4FAFF90-B0FF-4636-B7AF-28889ABB7940}" sibTransId="{1E8012D9-1749-436C-82D9-4806FA8124BC}"/>
    <dgm:cxn modelId="{09870B17-C83C-4414-801D-096F40479197}" type="presOf" srcId="{32E438AF-984D-47DE-84A9-28EEE2B2EECA}" destId="{025CA07E-00E0-439E-B175-DB5730A92B92}" srcOrd="0" destOrd="2" presId="urn:microsoft.com/office/officeart/2005/8/layout/list1"/>
    <dgm:cxn modelId="{72F7552D-424A-45B5-BB3A-3261F9D4948E}" type="presOf" srcId="{D02D7010-6597-4533-901E-34B82FD34F03}" destId="{338940AF-D85D-41E2-BBCF-B9A226AAED37}" srcOrd="1" destOrd="0" presId="urn:microsoft.com/office/officeart/2005/8/layout/list1"/>
    <dgm:cxn modelId="{885C2B60-220F-4678-B69F-8B13BC208FBD}" srcId="{D02D7010-6597-4533-901E-34B82FD34F03}" destId="{9203F994-7580-4BF7-8A1C-F529B3B20FD7}" srcOrd="3" destOrd="0" parTransId="{59C8A14F-13BC-4813-90CA-1290EB1E484C}" sibTransId="{4218A64B-EE9A-442B-A057-A73721CCA3F9}"/>
    <dgm:cxn modelId="{0E1B2763-223D-4C81-8523-3394689EDCED}" srcId="{17170630-B868-4328-B265-4A67EAE44628}" destId="{FAFFD01A-17F9-46CA-8134-2A6EF5EEFFD7}" srcOrd="0" destOrd="0" parTransId="{67518C31-A8AB-42AE-A77C-15AFA8933B22}" sibTransId="{443B8482-49D5-4F0A-B48E-2E80A92246F2}"/>
    <dgm:cxn modelId="{D7B8E948-0A99-4E6D-8DF5-88D982D0E3A6}" type="presOf" srcId="{8B4E5326-3266-42A2-88C9-039451DEE0B6}" destId="{A123AF92-FA86-45DD-A56F-CA19266C6E76}" srcOrd="0" destOrd="2" presId="urn:microsoft.com/office/officeart/2005/8/layout/list1"/>
    <dgm:cxn modelId="{BA68784A-963E-4856-BE2F-A0E9BDA5FCDC}" type="presOf" srcId="{34F3066E-1AB8-40DC-A56D-794DB1798D6E}" destId="{48E86552-A8B4-48A4-B25B-E9127B438F10}" srcOrd="0" destOrd="0" presId="urn:microsoft.com/office/officeart/2005/8/layout/list1"/>
    <dgm:cxn modelId="{1A3DDC4E-B036-4513-B587-591F9198447D}" type="presOf" srcId="{17170630-B868-4328-B265-4A67EAE44628}" destId="{82B8F324-4473-4363-9379-BABC72DB3E69}" srcOrd="1" destOrd="0" presId="urn:microsoft.com/office/officeart/2005/8/layout/list1"/>
    <dgm:cxn modelId="{06E0DE57-1639-49C0-88E6-7EC525EB3BEA}" type="presOf" srcId="{793F0E8B-D366-425C-B9CE-96C79CBBE0B1}" destId="{A123AF92-FA86-45DD-A56F-CA19266C6E76}" srcOrd="0" destOrd="0" presId="urn:microsoft.com/office/officeart/2005/8/layout/list1"/>
    <dgm:cxn modelId="{FE749F83-2F17-4923-8F05-8519F4DEE794}" srcId="{17170630-B868-4328-B265-4A67EAE44628}" destId="{32E438AF-984D-47DE-84A9-28EEE2B2EECA}" srcOrd="2" destOrd="0" parTransId="{F8ADE178-76EF-4CDB-AAD0-A71305A823BC}" sibTransId="{7AB41966-FB8B-4AC1-9F82-CDD67596C566}"/>
    <dgm:cxn modelId="{AAA19C9A-B1C4-4B99-90F9-D9E45780BBFE}" type="presOf" srcId="{D02D7010-6597-4533-901E-34B82FD34F03}" destId="{204DB02A-91FB-4433-8B54-E0692D69BE41}" srcOrd="0" destOrd="0" presId="urn:microsoft.com/office/officeart/2005/8/layout/list1"/>
    <dgm:cxn modelId="{D4D2F89A-C379-440C-8605-57E417089B35}" srcId="{D02D7010-6597-4533-901E-34B82FD34F03}" destId="{793F0E8B-D366-425C-B9CE-96C79CBBE0B1}" srcOrd="0" destOrd="0" parTransId="{BAF417FF-72F3-4273-90B5-76DDCE1C7FC7}" sibTransId="{3A32B060-93D9-43AF-B19D-FA4D991BA112}"/>
    <dgm:cxn modelId="{7D6E38B4-47B4-46A6-AF13-3029DA127F29}" srcId="{D02D7010-6597-4533-901E-34B82FD34F03}" destId="{B00C69B1-A011-456A-A9BD-842A4AD75D3B}" srcOrd="1" destOrd="0" parTransId="{DFB6CE2A-D75A-404B-9816-2FDB6601B4D8}" sibTransId="{35C85921-4B39-4A4F-B4DD-B7A8E735C14F}"/>
    <dgm:cxn modelId="{417E2BB9-DAC9-4DFE-91BF-48F9E7B1EC12}" type="presOf" srcId="{BC7FB8A9-B356-43B5-9078-FA244C3808DB}" destId="{025CA07E-00E0-439E-B175-DB5730A92B92}" srcOrd="0" destOrd="1" presId="urn:microsoft.com/office/officeart/2005/8/layout/list1"/>
    <dgm:cxn modelId="{BB5076D0-E56D-4B40-BC56-80D5513AC1CF}" srcId="{34F3066E-1AB8-40DC-A56D-794DB1798D6E}" destId="{D02D7010-6597-4533-901E-34B82FD34F03}" srcOrd="1" destOrd="0" parTransId="{53F75390-027E-4464-A3E2-F6FBEB4A4DAB}" sibTransId="{78C8E6CF-BBB3-44BC-B0B5-032B89E10C34}"/>
    <dgm:cxn modelId="{7A443AE7-00BD-40FC-B228-1DF7A1165DFC}" srcId="{17170630-B868-4328-B265-4A67EAE44628}" destId="{BC7FB8A9-B356-43B5-9078-FA244C3808DB}" srcOrd="1" destOrd="0" parTransId="{BEB57062-7C90-4318-89AE-19E68D32D12F}" sibTransId="{09C32BCA-5E0F-4642-8029-FF3FC24A8B08}"/>
    <dgm:cxn modelId="{8057C5EC-BFAC-4206-987A-92456CE40E06}" type="presOf" srcId="{9203F994-7580-4BF7-8A1C-F529B3B20FD7}" destId="{A123AF92-FA86-45DD-A56F-CA19266C6E76}" srcOrd="0" destOrd="3" presId="urn:microsoft.com/office/officeart/2005/8/layout/list1"/>
    <dgm:cxn modelId="{AB9BB5FA-9C7C-480B-953E-B87764D90462}" type="presOf" srcId="{FAFFD01A-17F9-46CA-8134-2A6EF5EEFFD7}" destId="{025CA07E-00E0-439E-B175-DB5730A92B92}" srcOrd="0" destOrd="0" presId="urn:microsoft.com/office/officeart/2005/8/layout/list1"/>
    <dgm:cxn modelId="{AFFC2666-24F0-4E8C-BFBE-D9D683B48100}" type="presParOf" srcId="{48E86552-A8B4-48A4-B25B-E9127B438F10}" destId="{4BC7A81F-4566-414F-BC1A-45B88434ACC2}" srcOrd="0" destOrd="0" presId="urn:microsoft.com/office/officeart/2005/8/layout/list1"/>
    <dgm:cxn modelId="{7BCE5CD1-1EE7-48A0-9DCD-2FD9BB066A15}" type="presParOf" srcId="{4BC7A81F-4566-414F-BC1A-45B88434ACC2}" destId="{66823A28-73F0-4432-A012-24DFF5594BB6}" srcOrd="0" destOrd="0" presId="urn:microsoft.com/office/officeart/2005/8/layout/list1"/>
    <dgm:cxn modelId="{0ECE6DE8-08F3-4ECF-86E7-591BB8F551EC}" type="presParOf" srcId="{4BC7A81F-4566-414F-BC1A-45B88434ACC2}" destId="{82B8F324-4473-4363-9379-BABC72DB3E69}" srcOrd="1" destOrd="0" presId="urn:microsoft.com/office/officeart/2005/8/layout/list1"/>
    <dgm:cxn modelId="{FDC71BA5-C88D-4CE0-BC67-2A927ADD65CA}" type="presParOf" srcId="{48E86552-A8B4-48A4-B25B-E9127B438F10}" destId="{D544C79A-A5E1-4720-B791-320B24F3B3C5}" srcOrd="1" destOrd="0" presId="urn:microsoft.com/office/officeart/2005/8/layout/list1"/>
    <dgm:cxn modelId="{F65C1AD1-836C-4E82-A8F2-97350807F206}" type="presParOf" srcId="{48E86552-A8B4-48A4-B25B-E9127B438F10}" destId="{025CA07E-00E0-439E-B175-DB5730A92B92}" srcOrd="2" destOrd="0" presId="urn:microsoft.com/office/officeart/2005/8/layout/list1"/>
    <dgm:cxn modelId="{5E39028E-339D-447E-A12B-04F4D83C2259}" type="presParOf" srcId="{48E86552-A8B4-48A4-B25B-E9127B438F10}" destId="{3B581AD7-0CA0-4D7F-876F-833272E26B72}" srcOrd="3" destOrd="0" presId="urn:microsoft.com/office/officeart/2005/8/layout/list1"/>
    <dgm:cxn modelId="{FB06FCA4-8A15-4D45-A618-D0A9F32A5BDD}" type="presParOf" srcId="{48E86552-A8B4-48A4-B25B-E9127B438F10}" destId="{5546A318-A355-479B-8039-F29DAD5C7F1A}" srcOrd="4" destOrd="0" presId="urn:microsoft.com/office/officeart/2005/8/layout/list1"/>
    <dgm:cxn modelId="{4EBDCB34-B2CE-4DA2-ABC6-CF8A46E09B47}" type="presParOf" srcId="{5546A318-A355-479B-8039-F29DAD5C7F1A}" destId="{204DB02A-91FB-4433-8B54-E0692D69BE41}" srcOrd="0" destOrd="0" presId="urn:microsoft.com/office/officeart/2005/8/layout/list1"/>
    <dgm:cxn modelId="{8B4D7125-DF9C-445B-B774-79F39EA05C48}" type="presParOf" srcId="{5546A318-A355-479B-8039-F29DAD5C7F1A}" destId="{338940AF-D85D-41E2-BBCF-B9A226AAED37}" srcOrd="1" destOrd="0" presId="urn:microsoft.com/office/officeart/2005/8/layout/list1"/>
    <dgm:cxn modelId="{6083AFBE-73BA-4F9B-A544-166CE3E51F10}" type="presParOf" srcId="{48E86552-A8B4-48A4-B25B-E9127B438F10}" destId="{51C6C89C-0D30-42DE-B850-957AFFB08F97}" srcOrd="5" destOrd="0" presId="urn:microsoft.com/office/officeart/2005/8/layout/list1"/>
    <dgm:cxn modelId="{660699AF-6EBB-4CE1-9D8B-9F63E100C1BB}" type="presParOf" srcId="{48E86552-A8B4-48A4-B25B-E9127B438F10}" destId="{A123AF92-FA86-45DD-A56F-CA19266C6E7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2C3C0B4-9D16-4F60-9E07-CE02AE20BC63}"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zh-CN" altLang="en-US"/>
        </a:p>
      </dgm:t>
    </dgm:pt>
    <dgm:pt modelId="{D06B2135-C2EB-4A02-BE92-230E39CA10D2}">
      <dgm:prSet phldrT="[文本]"/>
      <dgm:spPr/>
      <dgm:t>
        <a:bodyPr/>
        <a:lstStyle/>
        <a:p>
          <a:r>
            <a:rPr lang="zh-CN" altLang="en-US" dirty="0"/>
            <a:t>数据</a:t>
          </a:r>
        </a:p>
      </dgm:t>
    </dgm:pt>
    <dgm:pt modelId="{85B0ECA5-4BFB-4243-9CE4-2B7291D2DF7B}" type="parTrans" cxnId="{F7E16ABA-A401-4F79-90C6-DC60F5FFD30D}">
      <dgm:prSet/>
      <dgm:spPr/>
      <dgm:t>
        <a:bodyPr/>
        <a:lstStyle/>
        <a:p>
          <a:endParaRPr lang="zh-CN" altLang="en-US"/>
        </a:p>
      </dgm:t>
    </dgm:pt>
    <dgm:pt modelId="{64877A9F-C905-4477-B5C7-796559970E69}" type="sibTrans" cxnId="{F7E16ABA-A401-4F79-90C6-DC60F5FFD30D}">
      <dgm:prSet/>
      <dgm:spPr/>
      <dgm:t>
        <a:bodyPr/>
        <a:lstStyle/>
        <a:p>
          <a:endParaRPr lang="zh-CN" altLang="en-US"/>
        </a:p>
      </dgm:t>
    </dgm:pt>
    <dgm:pt modelId="{AB570803-2B21-4F11-B5F5-73F2E4421878}">
      <dgm:prSet phldrT="[文本]" custT="1"/>
      <dgm:spPr/>
      <dgm:t>
        <a:bodyPr/>
        <a:lstStyle/>
        <a:p>
          <a:endParaRPr lang="en-US" altLang="zh-CN" sz="1600" dirty="0"/>
        </a:p>
        <a:p>
          <a:r>
            <a:rPr lang="en-US" altLang="zh-CN" sz="1800" dirty="0"/>
            <a:t>1</a:t>
          </a:r>
          <a:r>
            <a:rPr lang="zh-CN" altLang="en-US" sz="1800" dirty="0"/>
            <a:t>、</a:t>
          </a:r>
          <a:r>
            <a:rPr lang="zh-CN" altLang="en-US" sz="1400" dirty="0"/>
            <a:t>结合专家经验对已拥有的蠕变数据和高温合金数据进行适宜的处理</a:t>
          </a:r>
          <a:r>
            <a:rPr lang="en-US" altLang="zh-CN" sz="1400" dirty="0"/>
            <a:t>(</a:t>
          </a:r>
          <a:r>
            <a:rPr lang="zh-CN" altLang="en-US" sz="1400" dirty="0"/>
            <a:t>空缺值填补、合法值检查等</a:t>
          </a:r>
          <a:r>
            <a:rPr lang="en-US" altLang="zh-CN" sz="1400" dirty="0"/>
            <a:t>);</a:t>
          </a:r>
        </a:p>
        <a:p>
          <a:r>
            <a:rPr lang="en-US" altLang="zh-CN" sz="1400" dirty="0"/>
            <a:t>2</a:t>
          </a:r>
          <a:r>
            <a:rPr lang="zh-CN" altLang="en-US" sz="1400" dirty="0"/>
            <a:t>、基于已有的蠕变解析式文献，进一步挖掘和学习跨层次、跨尺度材料微观</a:t>
          </a:r>
          <a:r>
            <a:rPr lang="en-US" altLang="zh-CN" sz="1400" dirty="0"/>
            <a:t>-</a:t>
          </a:r>
          <a:r>
            <a:rPr lang="zh-CN" altLang="en-US" sz="1400" dirty="0"/>
            <a:t>介观</a:t>
          </a:r>
          <a:r>
            <a:rPr lang="en-US" altLang="zh-CN" sz="1400" dirty="0"/>
            <a:t>-</a:t>
          </a:r>
          <a:r>
            <a:rPr lang="zh-CN" altLang="en-US" sz="1400" dirty="0"/>
            <a:t>宏观因素之间的数据关联规律和因果关系</a:t>
          </a:r>
          <a:r>
            <a:rPr lang="en-US" altLang="zh-CN" sz="1400" dirty="0"/>
            <a:t>;</a:t>
          </a:r>
        </a:p>
        <a:p>
          <a:endParaRPr lang="zh-CN" altLang="en-US" sz="1600" dirty="0"/>
        </a:p>
      </dgm:t>
    </dgm:pt>
    <dgm:pt modelId="{3BAAAE0D-A1AC-42FF-90FE-15458867D0AF}" type="parTrans" cxnId="{A7D531B0-2B3F-4A4C-BDC0-92B100BD3F15}">
      <dgm:prSet/>
      <dgm:spPr/>
      <dgm:t>
        <a:bodyPr/>
        <a:lstStyle/>
        <a:p>
          <a:endParaRPr lang="zh-CN" altLang="en-US"/>
        </a:p>
      </dgm:t>
    </dgm:pt>
    <dgm:pt modelId="{5BFE3235-EC9C-42AB-B100-2B32799CE150}" type="sibTrans" cxnId="{A7D531B0-2B3F-4A4C-BDC0-92B100BD3F15}">
      <dgm:prSet/>
      <dgm:spPr/>
      <dgm:t>
        <a:bodyPr/>
        <a:lstStyle/>
        <a:p>
          <a:endParaRPr lang="zh-CN" altLang="en-US"/>
        </a:p>
      </dgm:t>
    </dgm:pt>
    <dgm:pt modelId="{61CEC55F-A716-4283-A166-E6160BF1C5F8}">
      <dgm:prSet phldrT="[文本]"/>
      <dgm:spPr/>
      <dgm:t>
        <a:bodyPr/>
        <a:lstStyle/>
        <a:p>
          <a:r>
            <a:rPr lang="zh-CN" altLang="en-US" dirty="0"/>
            <a:t>蠕变与</a:t>
          </a:r>
          <a:r>
            <a:rPr lang="en-US" altLang="zh-CN" dirty="0"/>
            <a:t>49</a:t>
          </a:r>
          <a:r>
            <a:rPr lang="zh-CN" altLang="en-US" dirty="0"/>
            <a:t>篇文献的结合</a:t>
          </a:r>
        </a:p>
      </dgm:t>
    </dgm:pt>
    <dgm:pt modelId="{22AFCEF4-9DC5-4FB8-9728-2BBD777340B9}" type="parTrans" cxnId="{EB643598-A61C-48B2-BDCB-FD4DD0B9F8EE}">
      <dgm:prSet/>
      <dgm:spPr/>
      <dgm:t>
        <a:bodyPr/>
        <a:lstStyle/>
        <a:p>
          <a:endParaRPr lang="zh-CN" altLang="en-US"/>
        </a:p>
      </dgm:t>
    </dgm:pt>
    <dgm:pt modelId="{8ABBBCEB-70F4-42AC-8B01-5E9970990554}" type="sibTrans" cxnId="{EB643598-A61C-48B2-BDCB-FD4DD0B9F8EE}">
      <dgm:prSet/>
      <dgm:spPr/>
      <dgm:t>
        <a:bodyPr/>
        <a:lstStyle/>
        <a:p>
          <a:endParaRPr lang="zh-CN" altLang="en-US"/>
        </a:p>
      </dgm:t>
    </dgm:pt>
    <dgm:pt modelId="{2AF30852-0F91-4997-BB3A-3FFC70459AED}">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1</a:t>
          </a:r>
          <a:r>
            <a:rPr lang="zh-CN" altLang="en-US" sz="1400" dirty="0"/>
            <a:t>、进一步挖掘</a:t>
          </a:r>
          <a:r>
            <a:rPr lang="en-US" altLang="zh-CN" sz="1400" dirty="0"/>
            <a:t>49</a:t>
          </a:r>
          <a:r>
            <a:rPr lang="zh-CN" altLang="en-US" sz="1400" dirty="0"/>
            <a:t>篇文献中的知识，引入其中的计算方法计算出新的可利用参量</a:t>
          </a:r>
          <a:r>
            <a:rPr lang="en-US" altLang="zh-CN" sz="1400" dirty="0"/>
            <a:t>;</a:t>
          </a:r>
        </a:p>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2</a:t>
          </a:r>
          <a:r>
            <a:rPr lang="zh-CN" altLang="en-US" sz="1400" dirty="0"/>
            <a:t>、基于王院士</a:t>
          </a:r>
          <a:r>
            <a:rPr lang="en-US" altLang="zh-CN" sz="1400" dirty="0"/>
            <a:t>49</a:t>
          </a:r>
          <a:r>
            <a:rPr lang="zh-CN" altLang="en-US" sz="1400" dirty="0"/>
            <a:t>篇文献与其他相关文献的数据，建立自己的蠕变数据库</a:t>
          </a:r>
          <a:r>
            <a:rPr lang="en-US" altLang="zh-CN" sz="1600" dirty="0"/>
            <a:t>;</a:t>
          </a:r>
          <a:endParaRPr lang="zh-CN" altLang="en-US" sz="1600" dirty="0"/>
        </a:p>
      </dgm:t>
    </dgm:pt>
    <dgm:pt modelId="{95040336-EED2-4616-AE25-32D7EF1A8217}" type="parTrans" cxnId="{5C486B30-BC6E-4117-9F6A-EC27733B551A}">
      <dgm:prSet/>
      <dgm:spPr/>
      <dgm:t>
        <a:bodyPr/>
        <a:lstStyle/>
        <a:p>
          <a:endParaRPr lang="zh-CN" altLang="en-US"/>
        </a:p>
      </dgm:t>
    </dgm:pt>
    <dgm:pt modelId="{07B92E74-8904-41BB-9A30-A67F0517A3D5}" type="sibTrans" cxnId="{5C486B30-BC6E-4117-9F6A-EC27733B551A}">
      <dgm:prSet/>
      <dgm:spPr/>
      <dgm:t>
        <a:bodyPr/>
        <a:lstStyle/>
        <a:p>
          <a:endParaRPr lang="zh-CN" altLang="en-US"/>
        </a:p>
      </dgm:t>
    </dgm:pt>
    <dgm:pt modelId="{C53007B8-DD04-4868-B0B1-CB5F7165B7E3}">
      <dgm:prSet phldrT="[文本]"/>
      <dgm:spPr/>
      <dgm:t>
        <a:bodyPr/>
        <a:lstStyle/>
        <a:p>
          <a:r>
            <a:rPr lang="zh-CN" altLang="en-US" dirty="0"/>
            <a:t>算法和平台</a:t>
          </a:r>
        </a:p>
      </dgm:t>
    </dgm:pt>
    <dgm:pt modelId="{87D53C17-D6DF-4456-ADB1-1EF4771C9743}" type="parTrans" cxnId="{BAF12B9A-649F-421A-B9ED-0BF886540862}">
      <dgm:prSet/>
      <dgm:spPr/>
      <dgm:t>
        <a:bodyPr/>
        <a:lstStyle/>
        <a:p>
          <a:endParaRPr lang="zh-CN" altLang="en-US"/>
        </a:p>
      </dgm:t>
    </dgm:pt>
    <dgm:pt modelId="{B5E563CD-7110-476D-846C-D1AD8005D236}" type="sibTrans" cxnId="{BAF12B9A-649F-421A-B9ED-0BF886540862}">
      <dgm:prSet/>
      <dgm:spPr/>
      <dgm:t>
        <a:bodyPr/>
        <a:lstStyle/>
        <a:p>
          <a:endParaRPr lang="zh-CN" altLang="en-US"/>
        </a:p>
      </dgm:t>
    </dgm:pt>
    <dgm:pt modelId="{67F91EF3-E8DE-42E5-A8F6-E5505E81197E}">
      <dgm:prSet phldrT="[文本]" custT="1"/>
      <dgm:spPr/>
      <dgm:t>
        <a:bodyPr/>
        <a:lstStyle/>
        <a:p>
          <a:endParaRPr lang="en-US" altLang="zh-CN" sz="1800" dirty="0"/>
        </a:p>
        <a:p>
          <a:r>
            <a:rPr lang="en-US" altLang="zh-CN" sz="1400" dirty="0"/>
            <a:t>1</a:t>
          </a:r>
          <a:r>
            <a:rPr lang="zh-CN" altLang="en-US" sz="1400" dirty="0"/>
            <a:t>、机器学习中大部分常用算法基本已实现，之后将对算法集成化和并行化，提高算法的效率和预测准确率</a:t>
          </a:r>
          <a:r>
            <a:rPr lang="en-US" altLang="zh-CN" sz="1400" dirty="0"/>
            <a:t>;</a:t>
          </a:r>
        </a:p>
        <a:p>
          <a:r>
            <a:rPr lang="en-US" altLang="zh-CN" sz="1400" dirty="0"/>
            <a:t>2</a:t>
          </a:r>
          <a:r>
            <a:rPr lang="zh-CN" altLang="en-US" sz="1400" dirty="0"/>
            <a:t>、平台集成到张武老师的高通量并发计算平台中</a:t>
          </a:r>
          <a:r>
            <a:rPr lang="en-US" altLang="zh-CN" sz="1400" dirty="0"/>
            <a:t>;</a:t>
          </a:r>
          <a:endParaRPr lang="zh-CN" altLang="en-US" sz="1400" dirty="0"/>
        </a:p>
      </dgm:t>
    </dgm:pt>
    <dgm:pt modelId="{F07CDA5B-C0A5-48B4-AC7C-8F75BDB7485A}" type="parTrans" cxnId="{12DF159E-BB7F-42D8-963F-1EBC28C124E6}">
      <dgm:prSet/>
      <dgm:spPr/>
      <dgm:t>
        <a:bodyPr/>
        <a:lstStyle/>
        <a:p>
          <a:endParaRPr lang="zh-CN" altLang="en-US"/>
        </a:p>
      </dgm:t>
    </dgm:pt>
    <dgm:pt modelId="{AD0C124B-3162-4E0D-A380-576C92A9DBBF}" type="sibTrans" cxnId="{12DF159E-BB7F-42D8-963F-1EBC28C124E6}">
      <dgm:prSet/>
      <dgm:spPr/>
      <dgm:t>
        <a:bodyPr/>
        <a:lstStyle/>
        <a:p>
          <a:endParaRPr lang="zh-CN" altLang="en-US"/>
        </a:p>
      </dgm:t>
    </dgm:pt>
    <dgm:pt modelId="{AEB787D7-9BB3-43F3-BB0D-3BC5B54A33D9}">
      <dgm:prSet phldrT="[文本]"/>
      <dgm:spPr/>
      <dgm:t>
        <a:bodyPr/>
        <a:lstStyle/>
        <a:p>
          <a:endParaRPr lang="zh-CN" altLang="en-US" sz="2400" dirty="0"/>
        </a:p>
      </dgm:t>
    </dgm:pt>
    <dgm:pt modelId="{C1660A8A-9D91-447E-A2AB-A7FB3D973F38}" type="parTrans" cxnId="{DD3D359F-020E-430B-8C16-DAD139EE0821}">
      <dgm:prSet/>
      <dgm:spPr/>
      <dgm:t>
        <a:bodyPr/>
        <a:lstStyle/>
        <a:p>
          <a:endParaRPr lang="zh-CN" altLang="en-US"/>
        </a:p>
      </dgm:t>
    </dgm:pt>
    <dgm:pt modelId="{5ABBC9D7-8445-4272-8E5C-25E97DF70FAF}" type="sibTrans" cxnId="{DD3D359F-020E-430B-8C16-DAD139EE0821}">
      <dgm:prSet/>
      <dgm:spPr/>
      <dgm:t>
        <a:bodyPr/>
        <a:lstStyle/>
        <a:p>
          <a:endParaRPr lang="zh-CN" altLang="en-US"/>
        </a:p>
      </dgm:t>
    </dgm:pt>
    <dgm:pt modelId="{F5F2F97F-D227-4F4A-A235-A97A4470CEEF}" type="pres">
      <dgm:prSet presAssocID="{A2C3C0B4-9D16-4F60-9E07-CE02AE20BC63}" presName="Name0" presStyleCnt="0">
        <dgm:presLayoutVars>
          <dgm:chMax/>
          <dgm:chPref/>
          <dgm:dir/>
        </dgm:presLayoutVars>
      </dgm:prSet>
      <dgm:spPr/>
    </dgm:pt>
    <dgm:pt modelId="{E3F4C499-187F-4D49-8956-B6B21410E22A}" type="pres">
      <dgm:prSet presAssocID="{D06B2135-C2EB-4A02-BE92-230E39CA10D2}" presName="parenttextcomposite" presStyleCnt="0"/>
      <dgm:spPr/>
    </dgm:pt>
    <dgm:pt modelId="{187E3F52-12BB-4799-83E8-FD20B28A6204}" type="pres">
      <dgm:prSet presAssocID="{D06B2135-C2EB-4A02-BE92-230E39CA10D2}" presName="parenttext" presStyleLbl="revTx" presStyleIdx="0" presStyleCnt="3" custLinFactNeighborX="-2512" custLinFactNeighborY="-233">
        <dgm:presLayoutVars>
          <dgm:chMax/>
          <dgm:chPref val="2"/>
          <dgm:bulletEnabled val="1"/>
        </dgm:presLayoutVars>
      </dgm:prSet>
      <dgm:spPr/>
    </dgm:pt>
    <dgm:pt modelId="{B0EFAFC0-6AE6-4C2A-896B-98920A16B54C}" type="pres">
      <dgm:prSet presAssocID="{D06B2135-C2EB-4A02-BE92-230E39CA10D2}" presName="composite" presStyleCnt="0"/>
      <dgm:spPr/>
    </dgm:pt>
    <dgm:pt modelId="{386D1B95-BDDD-4EFA-8CA9-FD3FF521B87F}" type="pres">
      <dgm:prSet presAssocID="{D06B2135-C2EB-4A02-BE92-230E39CA10D2}" presName="chevron1" presStyleLbl="alignNode1" presStyleIdx="0" presStyleCnt="21"/>
      <dgm:spPr/>
    </dgm:pt>
    <dgm:pt modelId="{74B8A26C-8FA3-4DA7-BB22-569216BC1555}" type="pres">
      <dgm:prSet presAssocID="{D06B2135-C2EB-4A02-BE92-230E39CA10D2}" presName="chevron2" presStyleLbl="alignNode1" presStyleIdx="1" presStyleCnt="21"/>
      <dgm:spPr/>
    </dgm:pt>
    <dgm:pt modelId="{58685194-C2FE-41FB-84A1-884E83DD32E4}" type="pres">
      <dgm:prSet presAssocID="{D06B2135-C2EB-4A02-BE92-230E39CA10D2}" presName="chevron3" presStyleLbl="alignNode1" presStyleIdx="2" presStyleCnt="21"/>
      <dgm:spPr/>
    </dgm:pt>
    <dgm:pt modelId="{3A94BE78-1BA1-4737-9939-0A901A7969AD}" type="pres">
      <dgm:prSet presAssocID="{D06B2135-C2EB-4A02-BE92-230E39CA10D2}" presName="chevron4" presStyleLbl="alignNode1" presStyleIdx="3" presStyleCnt="21"/>
      <dgm:spPr/>
    </dgm:pt>
    <dgm:pt modelId="{32AC2AAE-E136-4255-99AE-BF29AB48CA91}" type="pres">
      <dgm:prSet presAssocID="{D06B2135-C2EB-4A02-BE92-230E39CA10D2}" presName="chevron5" presStyleLbl="alignNode1" presStyleIdx="4" presStyleCnt="21"/>
      <dgm:spPr/>
    </dgm:pt>
    <dgm:pt modelId="{64E5CD24-37E3-49BE-93DB-CE4C2394718E}" type="pres">
      <dgm:prSet presAssocID="{D06B2135-C2EB-4A02-BE92-230E39CA10D2}" presName="chevron6" presStyleLbl="alignNode1" presStyleIdx="5" presStyleCnt="21"/>
      <dgm:spPr/>
    </dgm:pt>
    <dgm:pt modelId="{18C9B674-D75E-4941-91F2-7431764FCB87}" type="pres">
      <dgm:prSet presAssocID="{D06B2135-C2EB-4A02-BE92-230E39CA10D2}" presName="chevron7" presStyleLbl="alignNode1" presStyleIdx="6" presStyleCnt="21"/>
      <dgm:spPr/>
    </dgm:pt>
    <dgm:pt modelId="{B490881F-D14E-4228-B03B-1A98CFE8E9BE}" type="pres">
      <dgm:prSet presAssocID="{D06B2135-C2EB-4A02-BE92-230E39CA10D2}" presName="childtext" presStyleLbl="solidFgAcc1" presStyleIdx="0" presStyleCnt="3" custScaleX="109315">
        <dgm:presLayoutVars>
          <dgm:chMax/>
          <dgm:chPref val="0"/>
          <dgm:bulletEnabled val="1"/>
        </dgm:presLayoutVars>
      </dgm:prSet>
      <dgm:spPr/>
    </dgm:pt>
    <dgm:pt modelId="{35E5825F-846C-4C99-BBDA-7AD8398068ED}" type="pres">
      <dgm:prSet presAssocID="{64877A9F-C905-4477-B5C7-796559970E69}" presName="sibTrans" presStyleCnt="0"/>
      <dgm:spPr/>
    </dgm:pt>
    <dgm:pt modelId="{F0E6A709-C2BB-4894-8705-36A605283015}" type="pres">
      <dgm:prSet presAssocID="{61CEC55F-A716-4283-A166-E6160BF1C5F8}" presName="parenttextcomposite" presStyleCnt="0"/>
      <dgm:spPr/>
    </dgm:pt>
    <dgm:pt modelId="{5CB51777-842A-4C28-AABD-6A0EAE19C843}" type="pres">
      <dgm:prSet presAssocID="{61CEC55F-A716-4283-A166-E6160BF1C5F8}" presName="parenttext" presStyleLbl="revTx" presStyleIdx="1" presStyleCnt="3">
        <dgm:presLayoutVars>
          <dgm:chMax/>
          <dgm:chPref val="2"/>
          <dgm:bulletEnabled val="1"/>
        </dgm:presLayoutVars>
      </dgm:prSet>
      <dgm:spPr/>
    </dgm:pt>
    <dgm:pt modelId="{9C677C85-D1BA-4F92-814D-E8AC6A3FD46E}" type="pres">
      <dgm:prSet presAssocID="{61CEC55F-A716-4283-A166-E6160BF1C5F8}" presName="composite" presStyleCnt="0"/>
      <dgm:spPr/>
    </dgm:pt>
    <dgm:pt modelId="{6E6B6641-4434-499D-8838-5A88E62DB51E}" type="pres">
      <dgm:prSet presAssocID="{61CEC55F-A716-4283-A166-E6160BF1C5F8}" presName="chevron1" presStyleLbl="alignNode1" presStyleIdx="7" presStyleCnt="21"/>
      <dgm:spPr/>
    </dgm:pt>
    <dgm:pt modelId="{C37E5902-973D-4BD6-BAFC-911ABD9E1733}" type="pres">
      <dgm:prSet presAssocID="{61CEC55F-A716-4283-A166-E6160BF1C5F8}" presName="chevron2" presStyleLbl="alignNode1" presStyleIdx="8" presStyleCnt="21"/>
      <dgm:spPr/>
    </dgm:pt>
    <dgm:pt modelId="{A42C697D-0FDB-4839-8C8D-53A722A49FAA}" type="pres">
      <dgm:prSet presAssocID="{61CEC55F-A716-4283-A166-E6160BF1C5F8}" presName="chevron3" presStyleLbl="alignNode1" presStyleIdx="9" presStyleCnt="21"/>
      <dgm:spPr/>
    </dgm:pt>
    <dgm:pt modelId="{9166AA6E-DDD1-44C1-A753-EAC964BBEAB1}" type="pres">
      <dgm:prSet presAssocID="{61CEC55F-A716-4283-A166-E6160BF1C5F8}" presName="chevron4" presStyleLbl="alignNode1" presStyleIdx="10" presStyleCnt="21"/>
      <dgm:spPr/>
    </dgm:pt>
    <dgm:pt modelId="{146D35F6-E2DA-4C6D-8EA8-412AC0FB6648}" type="pres">
      <dgm:prSet presAssocID="{61CEC55F-A716-4283-A166-E6160BF1C5F8}" presName="chevron5" presStyleLbl="alignNode1" presStyleIdx="11" presStyleCnt="21"/>
      <dgm:spPr/>
    </dgm:pt>
    <dgm:pt modelId="{347A5C21-76DB-4966-BC0A-FAB199983BF9}" type="pres">
      <dgm:prSet presAssocID="{61CEC55F-A716-4283-A166-E6160BF1C5F8}" presName="chevron6" presStyleLbl="alignNode1" presStyleIdx="12" presStyleCnt="21"/>
      <dgm:spPr/>
    </dgm:pt>
    <dgm:pt modelId="{16AF2403-B9D3-4302-B77B-048320F42F93}" type="pres">
      <dgm:prSet presAssocID="{61CEC55F-A716-4283-A166-E6160BF1C5F8}" presName="chevron7" presStyleLbl="alignNode1" presStyleIdx="13" presStyleCnt="21"/>
      <dgm:spPr/>
    </dgm:pt>
    <dgm:pt modelId="{1245ED2E-D6EE-4368-895F-50176395B131}" type="pres">
      <dgm:prSet presAssocID="{61CEC55F-A716-4283-A166-E6160BF1C5F8}" presName="childtext" presStyleLbl="solidFgAcc1" presStyleIdx="1" presStyleCnt="3" custScaleX="110223" custScaleY="86063" custLinFactNeighborX="-240" custLinFactNeighborY="6619">
        <dgm:presLayoutVars>
          <dgm:chMax/>
          <dgm:chPref val="0"/>
          <dgm:bulletEnabled val="1"/>
        </dgm:presLayoutVars>
      </dgm:prSet>
      <dgm:spPr/>
    </dgm:pt>
    <dgm:pt modelId="{3A9C0B74-DC70-42C7-9F59-57A8DD591743}" type="pres">
      <dgm:prSet presAssocID="{8ABBBCEB-70F4-42AC-8B01-5E9970990554}" presName="sibTrans" presStyleCnt="0"/>
      <dgm:spPr/>
    </dgm:pt>
    <dgm:pt modelId="{4F7B3CB1-33D3-43C0-BA6E-DDDF010103F2}" type="pres">
      <dgm:prSet presAssocID="{C53007B8-DD04-4868-B0B1-CB5F7165B7E3}" presName="parenttextcomposite" presStyleCnt="0"/>
      <dgm:spPr/>
    </dgm:pt>
    <dgm:pt modelId="{A169B63B-346A-4380-86E8-2C2A9073DB53}" type="pres">
      <dgm:prSet presAssocID="{C53007B8-DD04-4868-B0B1-CB5F7165B7E3}" presName="parenttext" presStyleLbl="revTx" presStyleIdx="2" presStyleCnt="3">
        <dgm:presLayoutVars>
          <dgm:chMax/>
          <dgm:chPref val="2"/>
          <dgm:bulletEnabled val="1"/>
        </dgm:presLayoutVars>
      </dgm:prSet>
      <dgm:spPr/>
    </dgm:pt>
    <dgm:pt modelId="{E870F71A-3528-4987-B177-3857FCA2D279}" type="pres">
      <dgm:prSet presAssocID="{C53007B8-DD04-4868-B0B1-CB5F7165B7E3}" presName="composite" presStyleCnt="0"/>
      <dgm:spPr/>
    </dgm:pt>
    <dgm:pt modelId="{2DED227C-4006-495B-B1BF-2564DE1CADD1}" type="pres">
      <dgm:prSet presAssocID="{C53007B8-DD04-4868-B0B1-CB5F7165B7E3}" presName="chevron1" presStyleLbl="alignNode1" presStyleIdx="14" presStyleCnt="21"/>
      <dgm:spPr/>
    </dgm:pt>
    <dgm:pt modelId="{B4CB4E03-5344-45E4-9E0A-458F2E3835DA}" type="pres">
      <dgm:prSet presAssocID="{C53007B8-DD04-4868-B0B1-CB5F7165B7E3}" presName="chevron2" presStyleLbl="alignNode1" presStyleIdx="15" presStyleCnt="21"/>
      <dgm:spPr/>
    </dgm:pt>
    <dgm:pt modelId="{9939A0C9-A0FD-41E1-9E0E-9058C38011F4}" type="pres">
      <dgm:prSet presAssocID="{C53007B8-DD04-4868-B0B1-CB5F7165B7E3}" presName="chevron3" presStyleLbl="alignNode1" presStyleIdx="16" presStyleCnt="21"/>
      <dgm:spPr/>
    </dgm:pt>
    <dgm:pt modelId="{18652C83-3663-48DB-8708-7FBF2D0BFF8B}" type="pres">
      <dgm:prSet presAssocID="{C53007B8-DD04-4868-B0B1-CB5F7165B7E3}" presName="chevron4" presStyleLbl="alignNode1" presStyleIdx="17" presStyleCnt="21"/>
      <dgm:spPr/>
    </dgm:pt>
    <dgm:pt modelId="{A4785886-BE2B-4E70-A050-C4DFCF646604}" type="pres">
      <dgm:prSet presAssocID="{C53007B8-DD04-4868-B0B1-CB5F7165B7E3}" presName="chevron5" presStyleLbl="alignNode1" presStyleIdx="18" presStyleCnt="21"/>
      <dgm:spPr/>
    </dgm:pt>
    <dgm:pt modelId="{3BA81992-607A-4A4D-AA30-A4A4DDE792FF}" type="pres">
      <dgm:prSet presAssocID="{C53007B8-DD04-4868-B0B1-CB5F7165B7E3}" presName="chevron6" presStyleLbl="alignNode1" presStyleIdx="19" presStyleCnt="21"/>
      <dgm:spPr/>
    </dgm:pt>
    <dgm:pt modelId="{12D0838F-020C-4E44-AA6D-B7B7DCAE8DE5}" type="pres">
      <dgm:prSet presAssocID="{C53007B8-DD04-4868-B0B1-CB5F7165B7E3}" presName="chevron7" presStyleLbl="alignNode1" presStyleIdx="20" presStyleCnt="21"/>
      <dgm:spPr/>
    </dgm:pt>
    <dgm:pt modelId="{B54C7073-B3B9-419C-86E1-6D3AA0390A36}" type="pres">
      <dgm:prSet presAssocID="{C53007B8-DD04-4868-B0B1-CB5F7165B7E3}" presName="childtext" presStyleLbl="solidFgAcc1" presStyleIdx="2" presStyleCnt="3" custScaleX="109315">
        <dgm:presLayoutVars>
          <dgm:chMax/>
          <dgm:chPref val="0"/>
          <dgm:bulletEnabled val="1"/>
        </dgm:presLayoutVars>
      </dgm:prSet>
      <dgm:spPr/>
    </dgm:pt>
  </dgm:ptLst>
  <dgm:cxnLst>
    <dgm:cxn modelId="{6DEE4C18-77E4-4D89-826E-FBE9C678BB28}" type="presOf" srcId="{AB570803-2B21-4F11-B5F5-73F2E4421878}" destId="{B490881F-D14E-4228-B03B-1A98CFE8E9BE}" srcOrd="0" destOrd="0" presId="urn:microsoft.com/office/officeart/2008/layout/VerticalAccentList"/>
    <dgm:cxn modelId="{93318329-9458-425E-A1D5-381609EC594C}" type="presOf" srcId="{D06B2135-C2EB-4A02-BE92-230E39CA10D2}" destId="{187E3F52-12BB-4799-83E8-FD20B28A6204}" srcOrd="0" destOrd="0" presId="urn:microsoft.com/office/officeart/2008/layout/VerticalAccentList"/>
    <dgm:cxn modelId="{5C486B30-BC6E-4117-9F6A-EC27733B551A}" srcId="{61CEC55F-A716-4283-A166-E6160BF1C5F8}" destId="{2AF30852-0F91-4997-BB3A-3FFC70459AED}" srcOrd="0" destOrd="0" parTransId="{95040336-EED2-4616-AE25-32D7EF1A8217}" sibTransId="{07B92E74-8904-41BB-9A30-A67F0517A3D5}"/>
    <dgm:cxn modelId="{FF8D1333-A853-4099-8C74-F515A9BA599F}" type="presOf" srcId="{67F91EF3-E8DE-42E5-A8F6-E5505E81197E}" destId="{B54C7073-B3B9-419C-86E1-6D3AA0390A36}" srcOrd="0" destOrd="0" presId="urn:microsoft.com/office/officeart/2008/layout/VerticalAccentList"/>
    <dgm:cxn modelId="{ADF24C39-C3A8-4878-BC06-E22DED843CBC}" type="presOf" srcId="{AEB787D7-9BB3-43F3-BB0D-3BC5B54A33D9}" destId="{B54C7073-B3B9-419C-86E1-6D3AA0390A36}" srcOrd="0" destOrd="1" presId="urn:microsoft.com/office/officeart/2008/layout/VerticalAccentList"/>
    <dgm:cxn modelId="{6884288E-A448-452B-8427-2CB6971E6815}" type="presOf" srcId="{61CEC55F-A716-4283-A166-E6160BF1C5F8}" destId="{5CB51777-842A-4C28-AABD-6A0EAE19C843}" srcOrd="0" destOrd="0" presId="urn:microsoft.com/office/officeart/2008/layout/VerticalAccentList"/>
    <dgm:cxn modelId="{EB643598-A61C-48B2-BDCB-FD4DD0B9F8EE}" srcId="{A2C3C0B4-9D16-4F60-9E07-CE02AE20BC63}" destId="{61CEC55F-A716-4283-A166-E6160BF1C5F8}" srcOrd="1" destOrd="0" parTransId="{22AFCEF4-9DC5-4FB8-9728-2BBD777340B9}" sibTransId="{8ABBBCEB-70F4-42AC-8B01-5E9970990554}"/>
    <dgm:cxn modelId="{BAF12B9A-649F-421A-B9ED-0BF886540862}" srcId="{A2C3C0B4-9D16-4F60-9E07-CE02AE20BC63}" destId="{C53007B8-DD04-4868-B0B1-CB5F7165B7E3}" srcOrd="2" destOrd="0" parTransId="{87D53C17-D6DF-4456-ADB1-1EF4771C9743}" sibTransId="{B5E563CD-7110-476D-846C-D1AD8005D236}"/>
    <dgm:cxn modelId="{12DF159E-BB7F-42D8-963F-1EBC28C124E6}" srcId="{C53007B8-DD04-4868-B0B1-CB5F7165B7E3}" destId="{67F91EF3-E8DE-42E5-A8F6-E5505E81197E}" srcOrd="0" destOrd="0" parTransId="{F07CDA5B-C0A5-48B4-AC7C-8F75BDB7485A}" sibTransId="{AD0C124B-3162-4E0D-A380-576C92A9DBBF}"/>
    <dgm:cxn modelId="{DD3D359F-020E-430B-8C16-DAD139EE0821}" srcId="{C53007B8-DD04-4868-B0B1-CB5F7165B7E3}" destId="{AEB787D7-9BB3-43F3-BB0D-3BC5B54A33D9}" srcOrd="1" destOrd="0" parTransId="{C1660A8A-9D91-447E-A2AB-A7FB3D973F38}" sibTransId="{5ABBC9D7-8445-4272-8E5C-25E97DF70FAF}"/>
    <dgm:cxn modelId="{A7D531B0-2B3F-4A4C-BDC0-92B100BD3F15}" srcId="{D06B2135-C2EB-4A02-BE92-230E39CA10D2}" destId="{AB570803-2B21-4F11-B5F5-73F2E4421878}" srcOrd="0" destOrd="0" parTransId="{3BAAAE0D-A1AC-42FF-90FE-15458867D0AF}" sibTransId="{5BFE3235-EC9C-42AB-B100-2B32799CE150}"/>
    <dgm:cxn modelId="{B49487B2-C7B5-43FD-8E30-B7EE0302ADA8}" type="presOf" srcId="{A2C3C0B4-9D16-4F60-9E07-CE02AE20BC63}" destId="{F5F2F97F-D227-4F4A-A235-A97A4470CEEF}" srcOrd="0" destOrd="0" presId="urn:microsoft.com/office/officeart/2008/layout/VerticalAccentList"/>
    <dgm:cxn modelId="{F7E16ABA-A401-4F79-90C6-DC60F5FFD30D}" srcId="{A2C3C0B4-9D16-4F60-9E07-CE02AE20BC63}" destId="{D06B2135-C2EB-4A02-BE92-230E39CA10D2}" srcOrd="0" destOrd="0" parTransId="{85B0ECA5-4BFB-4243-9CE4-2B7291D2DF7B}" sibTransId="{64877A9F-C905-4477-B5C7-796559970E69}"/>
    <dgm:cxn modelId="{22E676E3-680B-4B1E-857D-AD911E3AD6F0}" type="presOf" srcId="{2AF30852-0F91-4997-BB3A-3FFC70459AED}" destId="{1245ED2E-D6EE-4368-895F-50176395B131}" srcOrd="0" destOrd="0" presId="urn:microsoft.com/office/officeart/2008/layout/VerticalAccentList"/>
    <dgm:cxn modelId="{D53894F0-755B-443F-9BF0-8EA91A748193}" type="presOf" srcId="{C53007B8-DD04-4868-B0B1-CB5F7165B7E3}" destId="{A169B63B-346A-4380-86E8-2C2A9073DB53}" srcOrd="0" destOrd="0" presId="urn:microsoft.com/office/officeart/2008/layout/VerticalAccentList"/>
    <dgm:cxn modelId="{D7050465-1FB1-427C-96C1-636C72179162}" type="presParOf" srcId="{F5F2F97F-D227-4F4A-A235-A97A4470CEEF}" destId="{E3F4C499-187F-4D49-8956-B6B21410E22A}" srcOrd="0" destOrd="0" presId="urn:microsoft.com/office/officeart/2008/layout/VerticalAccentList"/>
    <dgm:cxn modelId="{10E41619-2228-4B36-9ED4-1ACBF3560A39}" type="presParOf" srcId="{E3F4C499-187F-4D49-8956-B6B21410E22A}" destId="{187E3F52-12BB-4799-83E8-FD20B28A6204}" srcOrd="0" destOrd="0" presId="urn:microsoft.com/office/officeart/2008/layout/VerticalAccentList"/>
    <dgm:cxn modelId="{4AEE2E1F-B564-4223-979B-E44E945D6071}" type="presParOf" srcId="{F5F2F97F-D227-4F4A-A235-A97A4470CEEF}" destId="{B0EFAFC0-6AE6-4C2A-896B-98920A16B54C}" srcOrd="1" destOrd="0" presId="urn:microsoft.com/office/officeart/2008/layout/VerticalAccentList"/>
    <dgm:cxn modelId="{B544D997-7039-4F44-B62F-1BDD3260E5A3}" type="presParOf" srcId="{B0EFAFC0-6AE6-4C2A-896B-98920A16B54C}" destId="{386D1B95-BDDD-4EFA-8CA9-FD3FF521B87F}" srcOrd="0" destOrd="0" presId="urn:microsoft.com/office/officeart/2008/layout/VerticalAccentList"/>
    <dgm:cxn modelId="{A3A7EEFE-9855-45AC-B522-F326A1FB2ADD}" type="presParOf" srcId="{B0EFAFC0-6AE6-4C2A-896B-98920A16B54C}" destId="{74B8A26C-8FA3-4DA7-BB22-569216BC1555}" srcOrd="1" destOrd="0" presId="urn:microsoft.com/office/officeart/2008/layout/VerticalAccentList"/>
    <dgm:cxn modelId="{E1D82E92-B700-482C-AB57-001B795AF8A6}" type="presParOf" srcId="{B0EFAFC0-6AE6-4C2A-896B-98920A16B54C}" destId="{58685194-C2FE-41FB-84A1-884E83DD32E4}" srcOrd="2" destOrd="0" presId="urn:microsoft.com/office/officeart/2008/layout/VerticalAccentList"/>
    <dgm:cxn modelId="{A0AA1234-759E-401D-AEA2-CA53F70687BF}" type="presParOf" srcId="{B0EFAFC0-6AE6-4C2A-896B-98920A16B54C}" destId="{3A94BE78-1BA1-4737-9939-0A901A7969AD}" srcOrd="3" destOrd="0" presId="urn:microsoft.com/office/officeart/2008/layout/VerticalAccentList"/>
    <dgm:cxn modelId="{1F182FF8-32FF-4842-97AF-A8AA8408723B}" type="presParOf" srcId="{B0EFAFC0-6AE6-4C2A-896B-98920A16B54C}" destId="{32AC2AAE-E136-4255-99AE-BF29AB48CA91}" srcOrd="4" destOrd="0" presId="urn:microsoft.com/office/officeart/2008/layout/VerticalAccentList"/>
    <dgm:cxn modelId="{825032BD-C16F-4161-9AB9-43B1FC515F77}" type="presParOf" srcId="{B0EFAFC0-6AE6-4C2A-896B-98920A16B54C}" destId="{64E5CD24-37E3-49BE-93DB-CE4C2394718E}" srcOrd="5" destOrd="0" presId="urn:microsoft.com/office/officeart/2008/layout/VerticalAccentList"/>
    <dgm:cxn modelId="{3B29AE15-B0E3-4C04-91C2-56A866C0D6A0}" type="presParOf" srcId="{B0EFAFC0-6AE6-4C2A-896B-98920A16B54C}" destId="{18C9B674-D75E-4941-91F2-7431764FCB87}" srcOrd="6" destOrd="0" presId="urn:microsoft.com/office/officeart/2008/layout/VerticalAccentList"/>
    <dgm:cxn modelId="{D6D2D32E-BB81-4C71-811E-BD29C014EA1A}" type="presParOf" srcId="{B0EFAFC0-6AE6-4C2A-896B-98920A16B54C}" destId="{B490881F-D14E-4228-B03B-1A98CFE8E9BE}" srcOrd="7" destOrd="0" presId="urn:microsoft.com/office/officeart/2008/layout/VerticalAccentList"/>
    <dgm:cxn modelId="{9ADCC788-ACE5-4283-B25D-016A54E78C93}" type="presParOf" srcId="{F5F2F97F-D227-4F4A-A235-A97A4470CEEF}" destId="{35E5825F-846C-4C99-BBDA-7AD8398068ED}" srcOrd="2" destOrd="0" presId="urn:microsoft.com/office/officeart/2008/layout/VerticalAccentList"/>
    <dgm:cxn modelId="{97C50A48-FBDD-4F9A-AF17-D09819C534DC}" type="presParOf" srcId="{F5F2F97F-D227-4F4A-A235-A97A4470CEEF}" destId="{F0E6A709-C2BB-4894-8705-36A605283015}" srcOrd="3" destOrd="0" presId="urn:microsoft.com/office/officeart/2008/layout/VerticalAccentList"/>
    <dgm:cxn modelId="{71AB7A9F-FACC-4680-8E9B-81FEA7A49B10}" type="presParOf" srcId="{F0E6A709-C2BB-4894-8705-36A605283015}" destId="{5CB51777-842A-4C28-AABD-6A0EAE19C843}" srcOrd="0" destOrd="0" presId="urn:microsoft.com/office/officeart/2008/layout/VerticalAccentList"/>
    <dgm:cxn modelId="{10EFBD8B-5933-40DF-8AEE-C8CCA1A858A8}" type="presParOf" srcId="{F5F2F97F-D227-4F4A-A235-A97A4470CEEF}" destId="{9C677C85-D1BA-4F92-814D-E8AC6A3FD46E}" srcOrd="4" destOrd="0" presId="urn:microsoft.com/office/officeart/2008/layout/VerticalAccentList"/>
    <dgm:cxn modelId="{FED3979F-BDDE-41FE-A2FA-740E11982F5E}" type="presParOf" srcId="{9C677C85-D1BA-4F92-814D-E8AC6A3FD46E}" destId="{6E6B6641-4434-499D-8838-5A88E62DB51E}" srcOrd="0" destOrd="0" presId="urn:microsoft.com/office/officeart/2008/layout/VerticalAccentList"/>
    <dgm:cxn modelId="{BB8E555C-9DC8-4A38-9E15-EC2BB7A8CDB5}" type="presParOf" srcId="{9C677C85-D1BA-4F92-814D-E8AC6A3FD46E}" destId="{C37E5902-973D-4BD6-BAFC-911ABD9E1733}" srcOrd="1" destOrd="0" presId="urn:microsoft.com/office/officeart/2008/layout/VerticalAccentList"/>
    <dgm:cxn modelId="{4EFA850F-A0C8-4A40-90BB-BBF06F2E589A}" type="presParOf" srcId="{9C677C85-D1BA-4F92-814D-E8AC6A3FD46E}" destId="{A42C697D-0FDB-4839-8C8D-53A722A49FAA}" srcOrd="2" destOrd="0" presId="urn:microsoft.com/office/officeart/2008/layout/VerticalAccentList"/>
    <dgm:cxn modelId="{4535869C-5D7B-48A4-9D77-21F3763C14D3}" type="presParOf" srcId="{9C677C85-D1BA-4F92-814D-E8AC6A3FD46E}" destId="{9166AA6E-DDD1-44C1-A753-EAC964BBEAB1}" srcOrd="3" destOrd="0" presId="urn:microsoft.com/office/officeart/2008/layout/VerticalAccentList"/>
    <dgm:cxn modelId="{5E68CAEB-B3A0-42D3-8B02-ADA045401DF4}" type="presParOf" srcId="{9C677C85-D1BA-4F92-814D-E8AC6A3FD46E}" destId="{146D35F6-E2DA-4C6D-8EA8-412AC0FB6648}" srcOrd="4" destOrd="0" presId="urn:microsoft.com/office/officeart/2008/layout/VerticalAccentList"/>
    <dgm:cxn modelId="{94A40ED2-90AB-4CDF-AF11-8E975307FAEB}" type="presParOf" srcId="{9C677C85-D1BA-4F92-814D-E8AC6A3FD46E}" destId="{347A5C21-76DB-4966-BC0A-FAB199983BF9}" srcOrd="5" destOrd="0" presId="urn:microsoft.com/office/officeart/2008/layout/VerticalAccentList"/>
    <dgm:cxn modelId="{7D6D9500-C8F8-459F-A059-BCA4A774AE35}" type="presParOf" srcId="{9C677C85-D1BA-4F92-814D-E8AC6A3FD46E}" destId="{16AF2403-B9D3-4302-B77B-048320F42F93}" srcOrd="6" destOrd="0" presId="urn:microsoft.com/office/officeart/2008/layout/VerticalAccentList"/>
    <dgm:cxn modelId="{6DF33929-FCE8-4998-828D-506782C5CE47}" type="presParOf" srcId="{9C677C85-D1BA-4F92-814D-E8AC6A3FD46E}" destId="{1245ED2E-D6EE-4368-895F-50176395B131}" srcOrd="7" destOrd="0" presId="urn:microsoft.com/office/officeart/2008/layout/VerticalAccentList"/>
    <dgm:cxn modelId="{C4433F6D-1289-4B0E-90EB-9BB8704A2C15}" type="presParOf" srcId="{F5F2F97F-D227-4F4A-A235-A97A4470CEEF}" destId="{3A9C0B74-DC70-42C7-9F59-57A8DD591743}" srcOrd="5" destOrd="0" presId="urn:microsoft.com/office/officeart/2008/layout/VerticalAccentList"/>
    <dgm:cxn modelId="{422ECDB1-F8A7-4514-B97C-13F8A271CD57}" type="presParOf" srcId="{F5F2F97F-D227-4F4A-A235-A97A4470CEEF}" destId="{4F7B3CB1-33D3-43C0-BA6E-DDDF010103F2}" srcOrd="6" destOrd="0" presId="urn:microsoft.com/office/officeart/2008/layout/VerticalAccentList"/>
    <dgm:cxn modelId="{0DF8EA0F-0F5C-48B8-A1E4-6133E6690730}" type="presParOf" srcId="{4F7B3CB1-33D3-43C0-BA6E-DDDF010103F2}" destId="{A169B63B-346A-4380-86E8-2C2A9073DB53}" srcOrd="0" destOrd="0" presId="urn:microsoft.com/office/officeart/2008/layout/VerticalAccentList"/>
    <dgm:cxn modelId="{743ED4E3-3672-49DA-81A7-0F07715E7A74}" type="presParOf" srcId="{F5F2F97F-D227-4F4A-A235-A97A4470CEEF}" destId="{E870F71A-3528-4987-B177-3857FCA2D279}" srcOrd="7" destOrd="0" presId="urn:microsoft.com/office/officeart/2008/layout/VerticalAccentList"/>
    <dgm:cxn modelId="{A5634346-F801-4C20-9F55-3A776329B1F1}" type="presParOf" srcId="{E870F71A-3528-4987-B177-3857FCA2D279}" destId="{2DED227C-4006-495B-B1BF-2564DE1CADD1}" srcOrd="0" destOrd="0" presId="urn:microsoft.com/office/officeart/2008/layout/VerticalAccentList"/>
    <dgm:cxn modelId="{4B64C375-EF3B-4D0C-A695-B61F742EDCE8}" type="presParOf" srcId="{E870F71A-3528-4987-B177-3857FCA2D279}" destId="{B4CB4E03-5344-45E4-9E0A-458F2E3835DA}" srcOrd="1" destOrd="0" presId="urn:microsoft.com/office/officeart/2008/layout/VerticalAccentList"/>
    <dgm:cxn modelId="{CCDE9EA4-8E44-4A8E-912D-58B7532734FC}" type="presParOf" srcId="{E870F71A-3528-4987-B177-3857FCA2D279}" destId="{9939A0C9-A0FD-41E1-9E0E-9058C38011F4}" srcOrd="2" destOrd="0" presId="urn:microsoft.com/office/officeart/2008/layout/VerticalAccentList"/>
    <dgm:cxn modelId="{F2EA0CD2-04BE-4FF7-B162-6F1A894DA6B7}" type="presParOf" srcId="{E870F71A-3528-4987-B177-3857FCA2D279}" destId="{18652C83-3663-48DB-8708-7FBF2D0BFF8B}" srcOrd="3" destOrd="0" presId="urn:microsoft.com/office/officeart/2008/layout/VerticalAccentList"/>
    <dgm:cxn modelId="{9384A11A-E8D4-473A-8F40-5FEF76511E2B}" type="presParOf" srcId="{E870F71A-3528-4987-B177-3857FCA2D279}" destId="{A4785886-BE2B-4E70-A050-C4DFCF646604}" srcOrd="4" destOrd="0" presId="urn:microsoft.com/office/officeart/2008/layout/VerticalAccentList"/>
    <dgm:cxn modelId="{575C0A6E-BFE7-4F6D-B522-A85A3AB21276}" type="presParOf" srcId="{E870F71A-3528-4987-B177-3857FCA2D279}" destId="{3BA81992-607A-4A4D-AA30-A4A4DDE792FF}" srcOrd="5" destOrd="0" presId="urn:microsoft.com/office/officeart/2008/layout/VerticalAccentList"/>
    <dgm:cxn modelId="{6ADE604B-92B1-4960-9B4A-FBC04FC139F1}" type="presParOf" srcId="{E870F71A-3528-4987-B177-3857FCA2D279}" destId="{12D0838F-020C-4E44-AA6D-B7B7DCAE8DE5}" srcOrd="6" destOrd="0" presId="urn:microsoft.com/office/officeart/2008/layout/VerticalAccentList"/>
    <dgm:cxn modelId="{410A100F-38DE-425F-8CFE-884B23CF3101}" type="presParOf" srcId="{E870F71A-3528-4987-B177-3857FCA2D279}" destId="{B54C7073-B3B9-419C-86E1-6D3AA0390A36}"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75000"/>
          </a:schemeClr>
        </a:solidFill>
      </dgm:spPr>
      <dgm:t>
        <a:bodyPr/>
        <a:lstStyle/>
        <a:p>
          <a:r>
            <a:rPr lang="en-US" altLang="zh-CN" dirty="0"/>
            <a:t>1.</a:t>
          </a:r>
          <a:r>
            <a:rPr lang="zh-CN" altLang="en-US" dirty="0"/>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 </a:t>
          </a:r>
          <a:r>
            <a:rPr lang="en-US" altLang="zh-Hans" dirty="0"/>
            <a:t>2017</a:t>
          </a:r>
          <a:r>
            <a:rPr lang="zh-Hans" altLang="en-US" dirty="0"/>
            <a:t>年度</a:t>
          </a:r>
          <a:r>
            <a:rPr lang="zh-CN" altLang="en-US" dirty="0"/>
            <a:t>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75000"/>
          </a:schemeClr>
        </a:solidFill>
      </dgm:spPr>
      <dgm:t>
        <a:bodyPr/>
        <a:lstStyle/>
        <a:p>
          <a:r>
            <a:rPr lang="en-US" altLang="zh-CN" dirty="0"/>
            <a:t>3.</a:t>
          </a:r>
          <a:r>
            <a:rPr lang="en-US" altLang="zh-Hans" dirty="0"/>
            <a:t>2018</a:t>
          </a:r>
          <a:r>
            <a:rPr lang="zh-Hans" altLang="en-US" dirty="0"/>
            <a:t>年度研究计划</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endParaRPr lang="zh-CN" altLang="en-US" dirty="0"/>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C27AE16C-8672-462B-BEF3-579486A6926D}"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 modelId="{470F9343-84EB-47B7-AFB9-4C65E7792209}" type="pres">
      <dgm:prSet presAssocID="{FE0B8CEE-7931-4C6C-ABAD-786E9B835F96}" presName="childText" presStyleLbl="revTx" presStyleIdx="0" presStyleCnt="1" custLinFactNeighborX="-596" custLinFactNeighborY="25141">
        <dgm:presLayoutVars>
          <dgm:bulletEnabled val="1"/>
        </dgm:presLayoutVars>
      </dgm:prSet>
      <dgm:spPr/>
    </dgm:pt>
  </dgm:ptLst>
  <dgm:cxnLst>
    <dgm:cxn modelId="{C8EC1602-FBE9-A44F-A7C2-30418890FD1D}" type="presOf" srcId="{93B1E033-B87A-4F97-9BDA-5DB8FB2C8CC1}" destId="{470F9343-84EB-47B7-AFB9-4C65E7792209}" srcOrd="0" destOrd="0" presId="urn:microsoft.com/office/officeart/2005/8/layout/vList2"/>
    <dgm:cxn modelId="{9F107E06-CD67-6248-B156-72F694AF4F8E}"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6B6EC42F-B777-BC4B-AA67-A6009BE1D040}" type="presOf" srcId="{FE0B8CEE-7931-4C6C-ABAD-786E9B835F96}" destId="{25B85B47-B55F-40A6-95E0-5ED6A9B870BF}" srcOrd="0" destOrd="0" presId="urn:microsoft.com/office/officeart/2005/8/layout/vList2"/>
    <dgm:cxn modelId="{5B07A75D-E02B-6A40-9EB9-83C57731096E}"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E7E0008B-929B-4432-8F99-30A13C67DA4F}" srcId="{FE0B8CEE-7931-4C6C-ABAD-786E9B835F96}" destId="{93B1E033-B87A-4F97-9BDA-5DB8FB2C8CC1}" srcOrd="0" destOrd="0" parTransId="{DFBAE609-2348-448B-A8B3-B1E9E6DF45AF}" sibTransId="{7255F286-4648-468C-B598-1A45F1DD8BFD}"/>
    <dgm:cxn modelId="{F20773D2-E402-FF40-9F16-B53EA56EDDD6}" type="presOf" srcId="{ED717D3C-12D7-4C82-9A24-C9144B86E759}" destId="{0BD9CFF3-BD5C-4496-A5C0-71614AF6C6BB}" srcOrd="0" destOrd="0" presId="urn:microsoft.com/office/officeart/2005/8/layout/vList2"/>
    <dgm:cxn modelId="{F9C309C1-75C9-1F4F-BC82-E6FAD87DE52A}" type="presParOf" srcId="{E31A7A90-9CD5-4F7D-BB1D-2BA0EB5BD2C5}" destId="{D7A831F6-224E-4255-B33E-DD2359E3B625}" srcOrd="0" destOrd="0" presId="urn:microsoft.com/office/officeart/2005/8/layout/vList2"/>
    <dgm:cxn modelId="{531ABBDE-04D8-FA45-AA8F-491167E7952D}" type="presParOf" srcId="{E31A7A90-9CD5-4F7D-BB1D-2BA0EB5BD2C5}" destId="{FBF90EA1-6824-4341-A626-EC96D220F96E}" srcOrd="1" destOrd="0" presId="urn:microsoft.com/office/officeart/2005/8/layout/vList2"/>
    <dgm:cxn modelId="{A6906966-228C-9C43-854B-A92F58536B5F}" type="presParOf" srcId="{E31A7A90-9CD5-4F7D-BB1D-2BA0EB5BD2C5}" destId="{0BD9CFF3-BD5C-4496-A5C0-71614AF6C6BB}" srcOrd="2" destOrd="0" presId="urn:microsoft.com/office/officeart/2005/8/layout/vList2"/>
    <dgm:cxn modelId="{3559B679-E3E7-4634-9984-BBF294D7E907}" type="presParOf" srcId="{E31A7A90-9CD5-4F7D-BB1D-2BA0EB5BD2C5}" destId="{C27AE16C-8672-462B-BEF3-579486A6926D}" srcOrd="3" destOrd="0" presId="urn:microsoft.com/office/officeart/2005/8/layout/vList2"/>
    <dgm:cxn modelId="{384A7FC1-B857-EA48-90E0-F46FBDB9DBC0}" type="presParOf" srcId="{E31A7A90-9CD5-4F7D-BB1D-2BA0EB5BD2C5}" destId="{25B85B47-B55F-40A6-95E0-5ED6A9B870BF}" srcOrd="4" destOrd="0" presId="urn:microsoft.com/office/officeart/2005/8/layout/vList2"/>
    <dgm:cxn modelId="{E9CF7A05-2E4A-D44F-95B2-3D03D9D77726}"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dgm:spPr/>
      <dgm:t>
        <a:bodyPr/>
        <a:lstStyle/>
        <a:p>
          <a:r>
            <a:rPr lang="zh-CN" altLang="en-US" dirty="0"/>
            <a:t>数据采集与存储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dgm:spPr>
        <a:solidFill>
          <a:schemeClr val="bg1">
            <a:lumMod val="65000"/>
          </a:schemeClr>
        </a:solidFill>
      </dgm:spPr>
      <dgm:t>
        <a:bodyPr/>
        <a:lstStyle/>
        <a:p>
          <a:r>
            <a:rPr lang="zh-CN" altLang="en-US" dirty="0"/>
            <a:t>机器学习</a:t>
          </a:r>
          <a:r>
            <a:rPr lang="en-US" altLang="zh-CN" dirty="0"/>
            <a:t>/</a:t>
          </a:r>
          <a:r>
            <a:rPr lang="zh-CN" altLang="en-US"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A0A59087-CCC8-4A54-9674-8DF8A484A5D3}">
      <dgm:prSet phldrT="[文本]"/>
      <dgm:spPr>
        <a:solidFill>
          <a:schemeClr val="bg1">
            <a:lumMod val="65000"/>
          </a:schemeClr>
        </a:solidFill>
      </dgm:spPr>
      <dgm:t>
        <a:bodyPr/>
        <a:lstStyle/>
        <a:p>
          <a:r>
            <a:rPr lang="zh-CN" altLang="en-US" dirty="0"/>
            <a:t>基于机器学习的预测</a:t>
          </a:r>
          <a:endParaRPr lang="en-US" altLang="zh-CN" dirty="0"/>
        </a:p>
      </dgm:t>
    </dgm:pt>
    <dgm:pt modelId="{09D5043C-5A74-4738-B248-0C829458C2DC}" type="parTrans" cxnId="{FE3AEA62-EC4C-4E3A-A765-3932523903A0}">
      <dgm:prSet/>
      <dgm:spPr/>
      <dgm:t>
        <a:bodyPr/>
        <a:lstStyle/>
        <a:p>
          <a:endParaRPr lang="zh-CN" altLang="en-US"/>
        </a:p>
      </dgm:t>
    </dgm:pt>
    <dgm:pt modelId="{9954FE89-51ED-4C6A-80D8-85BB09244646}" type="sibTrans" cxnId="{FE3AEA62-EC4C-4E3A-A765-3932523903A0}">
      <dgm:prSet/>
      <dgm:spPr/>
      <dgm:t>
        <a:bodyPr/>
        <a:lstStyle/>
        <a:p>
          <a:endParaRPr lang="zh-CN" altLang="en-US"/>
        </a:p>
      </dgm:t>
    </dgm:pt>
    <dgm:pt modelId="{0C6CA62A-2507-4191-8334-84E9AE83554B}">
      <dgm:prSet phldrT="[文本]"/>
      <dgm:spPr>
        <a:solidFill>
          <a:schemeClr val="bg1">
            <a:lumMod val="65000"/>
          </a:schemeClr>
        </a:solidFill>
      </dgm:spPr>
      <dgm:t>
        <a:bodyPr/>
        <a:lstStyle/>
        <a:p>
          <a:r>
            <a:rPr lang="zh-CN" altLang="en-US" dirty="0"/>
            <a:t>平台建设</a:t>
          </a:r>
          <a:endParaRPr lang="en-US" altLang="zh-CN"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F93A8C5-3205-4EE1-B999-0F57A2EA3355}" type="pres">
      <dgm:prSet presAssocID="{A0A59087-CCC8-4A54-9674-8DF8A484A5D3}" presName="text_3" presStyleLbl="node1" presStyleIdx="2" presStyleCnt="4">
        <dgm:presLayoutVars>
          <dgm:bulletEnabled val="1"/>
        </dgm:presLayoutVars>
      </dgm:prSet>
      <dgm:spPr/>
    </dgm:pt>
    <dgm:pt modelId="{74D05944-8D0C-442D-97B7-F99556BAC15D}" type="pres">
      <dgm:prSet presAssocID="{A0A59087-CCC8-4A54-9674-8DF8A484A5D3}" presName="accent_3" presStyleCnt="0"/>
      <dgm:spPr/>
    </dgm:pt>
    <dgm:pt modelId="{77A2CF07-4BF7-4228-BA70-9EA218C3DFFD}" type="pres">
      <dgm:prSet presAssocID="{A0A59087-CCC8-4A54-9674-8DF8A484A5D3}" presName="accentRepeatNode" presStyleLbl="solidFgAcc1" presStyleIdx="2" presStyleCnt="4"/>
      <dgm:spPr/>
    </dgm:pt>
    <dgm:pt modelId="{0A8D2A7A-DEEB-47E2-9276-1E72B2C515AD}" type="pres">
      <dgm:prSet presAssocID="{0C6CA62A-2507-4191-8334-84E9AE83554B}" presName="text_4" presStyleLbl="node1" presStyleIdx="3" presStyleCnt="4" custLinFactNeighborX="291" custLinFactNeighborY="6293">
        <dgm:presLayoutVars>
          <dgm:bulletEnabled val="1"/>
        </dgm:presLayoutVars>
      </dgm:prSet>
      <dgm:spPr/>
    </dgm:pt>
    <dgm:pt modelId="{0682D940-7F4E-4A7B-9188-EC6F779DD7A3}"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66013809-FA39-496D-A07D-DC40BA6173AD}" type="presOf" srcId="{534D5989-8F4D-4258-8225-B724768E9233}" destId="{777E6480-BB94-44CE-B407-D0500462E337}"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E3122E1D-56F6-4ADA-8DD6-548D8A8C8972}" type="presOf" srcId="{EB89F287-1E2B-4D7B-B849-A9AFDC62F93B}" destId="{0ADD1677-4BB9-411B-9F55-C6A8BB4AEFFE}" srcOrd="0" destOrd="0" presId="urn:microsoft.com/office/officeart/2008/layout/VerticalCurvedList"/>
    <dgm:cxn modelId="{FE3AEA62-EC4C-4E3A-A765-3932523903A0}" srcId="{534D5989-8F4D-4258-8225-B724768E9233}" destId="{A0A59087-CCC8-4A54-9674-8DF8A484A5D3}" srcOrd="2" destOrd="0" parTransId="{09D5043C-5A74-4738-B248-0C829458C2DC}" sibTransId="{9954FE89-51ED-4C6A-80D8-85BB09244646}"/>
    <dgm:cxn modelId="{9222344A-F755-43E0-9BAF-F1D5A587A9DA}" srcId="{534D5989-8F4D-4258-8225-B724768E9233}" destId="{0C6CA62A-2507-4191-8334-84E9AE83554B}" srcOrd="3" destOrd="0" parTransId="{DC45ABA5-A405-4793-88D7-75BEFB225DD7}" sibTransId="{F414A7C2-4F25-4DAE-8997-2244E8C3A188}"/>
    <dgm:cxn modelId="{EB83416C-9B6B-4D07-AEFF-CB8B97C7BF65}" type="presOf" srcId="{A031629A-C912-46DE-9250-B3AB97DBFEF3}" destId="{4973CE0B-830B-42A8-8F41-45A257AA0B8B}" srcOrd="0" destOrd="0" presId="urn:microsoft.com/office/officeart/2008/layout/VerticalCurvedList"/>
    <dgm:cxn modelId="{37643984-2623-4D02-88CE-B077B5ED88FF}" type="presOf" srcId="{0C6CA62A-2507-4191-8334-84E9AE83554B}" destId="{0A8D2A7A-DEEB-47E2-9276-1E72B2C515AD}" srcOrd="0" destOrd="0" presId="urn:microsoft.com/office/officeart/2008/layout/VerticalCurvedList"/>
    <dgm:cxn modelId="{6BA24085-A53B-4CBC-B3E0-B2C15B1963E8}" type="presOf" srcId="{A0A59087-CCC8-4A54-9674-8DF8A484A5D3}" destId="{2F93A8C5-3205-4EE1-B999-0F57A2EA3355}" srcOrd="0" destOrd="0" presId="urn:microsoft.com/office/officeart/2008/layout/VerticalCurvedList"/>
    <dgm:cxn modelId="{9709E7B9-91CA-44F3-B018-119F4998B256}" type="presOf" srcId="{D7A9A80B-B499-4CE9-B8B6-42D8B19FB683}" destId="{25CC8F4A-1A1B-4C3E-B9C9-3B2A7A2D0F66}"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0539F1D7-6EF3-47AC-AEAF-4B816ECA5D6F}" type="presParOf" srcId="{777E6480-BB94-44CE-B407-D0500462E337}" destId="{029663F2-6083-4943-A4B6-B75B1725BCEF}" srcOrd="0" destOrd="0" presId="urn:microsoft.com/office/officeart/2008/layout/VerticalCurvedList"/>
    <dgm:cxn modelId="{63B8C82F-278A-4B3F-9FF1-4F75511EFA86}" type="presParOf" srcId="{029663F2-6083-4943-A4B6-B75B1725BCEF}" destId="{D211633A-16B4-4697-B79D-94EAD020AF0A}" srcOrd="0" destOrd="0" presId="urn:microsoft.com/office/officeart/2008/layout/VerticalCurvedList"/>
    <dgm:cxn modelId="{C81BCBDB-AA13-4F51-81B6-CBFCCB0DA9E5}" type="presParOf" srcId="{D211633A-16B4-4697-B79D-94EAD020AF0A}" destId="{2B0DD12D-6EF4-4BF8-B02D-398F02F66379}" srcOrd="0" destOrd="0" presId="urn:microsoft.com/office/officeart/2008/layout/VerticalCurvedList"/>
    <dgm:cxn modelId="{206E33E2-23C3-4591-A009-2D8BB8767C72}" type="presParOf" srcId="{D211633A-16B4-4697-B79D-94EAD020AF0A}" destId="{25CC8F4A-1A1B-4C3E-B9C9-3B2A7A2D0F66}" srcOrd="1" destOrd="0" presId="urn:microsoft.com/office/officeart/2008/layout/VerticalCurvedList"/>
    <dgm:cxn modelId="{D2FB7BAB-290E-4684-AC00-1E8405954C61}" type="presParOf" srcId="{D211633A-16B4-4697-B79D-94EAD020AF0A}" destId="{3901E994-EF88-4B55-B333-8B5DC2C1FE64}" srcOrd="2" destOrd="0" presId="urn:microsoft.com/office/officeart/2008/layout/VerticalCurvedList"/>
    <dgm:cxn modelId="{CC95E1E6-C81F-40CB-9A0F-8B916C88DC0D}" type="presParOf" srcId="{D211633A-16B4-4697-B79D-94EAD020AF0A}" destId="{8EACEE7C-B326-44FB-9A91-8726F31EDF2B}" srcOrd="3" destOrd="0" presId="urn:microsoft.com/office/officeart/2008/layout/VerticalCurvedList"/>
    <dgm:cxn modelId="{6E414FBE-96D0-42BB-B2E1-CE3909D2EF17}" type="presParOf" srcId="{029663F2-6083-4943-A4B6-B75B1725BCEF}" destId="{4973CE0B-830B-42A8-8F41-45A257AA0B8B}" srcOrd="1" destOrd="0" presId="urn:microsoft.com/office/officeart/2008/layout/VerticalCurvedList"/>
    <dgm:cxn modelId="{278EC919-F474-40A5-BDF0-5870B1CA0722}" type="presParOf" srcId="{029663F2-6083-4943-A4B6-B75B1725BCEF}" destId="{966750C1-A861-452C-9609-15612A3DFCF5}" srcOrd="2" destOrd="0" presId="urn:microsoft.com/office/officeart/2008/layout/VerticalCurvedList"/>
    <dgm:cxn modelId="{68489FDA-8BAD-468D-9F5F-FC63F511D5F6}" type="presParOf" srcId="{966750C1-A861-452C-9609-15612A3DFCF5}" destId="{2C32AA3C-C21E-444B-8009-13B7F44A3DFC}" srcOrd="0" destOrd="0" presId="urn:microsoft.com/office/officeart/2008/layout/VerticalCurvedList"/>
    <dgm:cxn modelId="{2D0BEA41-1FA8-443D-9769-E472AB6F56D5}" type="presParOf" srcId="{029663F2-6083-4943-A4B6-B75B1725BCEF}" destId="{0ADD1677-4BB9-411B-9F55-C6A8BB4AEFFE}" srcOrd="3" destOrd="0" presId="urn:microsoft.com/office/officeart/2008/layout/VerticalCurvedList"/>
    <dgm:cxn modelId="{CD294E0B-BCA1-421E-9CEF-9F2722B43541}" type="presParOf" srcId="{029663F2-6083-4943-A4B6-B75B1725BCEF}" destId="{A9BE9254-C053-4EAB-8F29-0CEF5AEEC494}" srcOrd="4" destOrd="0" presId="urn:microsoft.com/office/officeart/2008/layout/VerticalCurvedList"/>
    <dgm:cxn modelId="{83E13051-260A-400F-AE93-CA671485811A}" type="presParOf" srcId="{A9BE9254-C053-4EAB-8F29-0CEF5AEEC494}" destId="{D5EA4CD6-8560-493F-8996-3B38ECA26A5D}" srcOrd="0" destOrd="0" presId="urn:microsoft.com/office/officeart/2008/layout/VerticalCurvedList"/>
    <dgm:cxn modelId="{0AFB702E-E302-4EEA-9A5A-815068C78E06}" type="presParOf" srcId="{029663F2-6083-4943-A4B6-B75B1725BCEF}" destId="{2F93A8C5-3205-4EE1-B999-0F57A2EA3355}" srcOrd="5" destOrd="0" presId="urn:microsoft.com/office/officeart/2008/layout/VerticalCurvedList"/>
    <dgm:cxn modelId="{92F23F78-73D5-4717-8AAC-A6575F3D087A}" type="presParOf" srcId="{029663F2-6083-4943-A4B6-B75B1725BCEF}" destId="{74D05944-8D0C-442D-97B7-F99556BAC15D}" srcOrd="6" destOrd="0" presId="urn:microsoft.com/office/officeart/2008/layout/VerticalCurvedList"/>
    <dgm:cxn modelId="{554B25F8-AE3E-4A41-A11B-220DFC46079E}" type="presParOf" srcId="{74D05944-8D0C-442D-97B7-F99556BAC15D}" destId="{77A2CF07-4BF7-4228-BA70-9EA218C3DFFD}" srcOrd="0" destOrd="0" presId="urn:microsoft.com/office/officeart/2008/layout/VerticalCurvedList"/>
    <dgm:cxn modelId="{CF7DC728-C85E-4FE0-8151-186442A53150}" type="presParOf" srcId="{029663F2-6083-4943-A4B6-B75B1725BCEF}" destId="{0A8D2A7A-DEEB-47E2-9276-1E72B2C515AD}" srcOrd="7" destOrd="0" presId="urn:microsoft.com/office/officeart/2008/layout/VerticalCurvedList"/>
    <dgm:cxn modelId="{DA6059C8-84F0-4A17-8708-82E06203907C}" type="presParOf" srcId="{029663F2-6083-4943-A4B6-B75B1725BCEF}" destId="{0682D940-7F4E-4A7B-9188-EC6F779DD7A3}" srcOrd="8" destOrd="0" presId="urn:microsoft.com/office/officeart/2008/layout/VerticalCurvedList"/>
    <dgm:cxn modelId="{0ACEC1C0-2069-4970-A746-AB6B8F2F4EF4}" type="presParOf" srcId="{0682D940-7F4E-4A7B-9188-EC6F779DD7A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pt>
    <dgm:pt modelId="{ACDA8352-C935-4395-A1ED-363F3D3463B7}" type="pres">
      <dgm:prSet presAssocID="{0DB4C500-93C1-4CE4-AC56-6DD2FAE06FFE}" presName="rootConnector" presStyleLbl="node1" presStyleIdx="0" presStyleCnt="3"/>
      <dgm:spPr/>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pt>
    <dgm:pt modelId="{DA89D0B9-4088-4B1F-BA45-49A961AF3E62}" type="pres">
      <dgm:prSet presAssocID="{2B1A0796-63CE-4E96-9C4C-E6B3CA4669EB}" presName="childText" presStyleLbl="bgAcc1" presStyleIdx="0" presStyleCnt="6">
        <dgm:presLayoutVars>
          <dgm:bulletEnabled val="1"/>
        </dgm:presLayoutVars>
      </dgm:prSet>
      <dgm:spPr/>
    </dgm:pt>
    <dgm:pt modelId="{85FD7CF3-84BF-4E34-B90F-F20EB29CCB5F}" type="pres">
      <dgm:prSet presAssocID="{91754EBC-0421-4EA7-BAD6-989EEBD5CEE6}" presName="Name13" presStyleLbl="parChTrans1D2" presStyleIdx="1" presStyleCnt="6"/>
      <dgm:spPr/>
    </dgm:pt>
    <dgm:pt modelId="{D6D0C84B-22FC-4FA7-8096-4ECF2B94127E}" type="pres">
      <dgm:prSet presAssocID="{905714E7-D3D1-4916-886E-DC6E1FF73A16}" presName="childText" presStyleLbl="bgAcc1" presStyleIdx="1" presStyleCnt="6">
        <dgm:presLayoutVars>
          <dgm:bulletEnabled val="1"/>
        </dgm:presLayoutVars>
      </dgm:prSet>
      <dgm:spPr/>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pt>
    <dgm:pt modelId="{DA7FEB6A-E6E1-4B2E-94AC-17763021845B}" type="pres">
      <dgm:prSet presAssocID="{21C51405-76E8-4A00-845A-86800666BB67}" presName="rootConnector" presStyleLbl="node1" presStyleIdx="1" presStyleCnt="3"/>
      <dgm:spPr/>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pt>
    <dgm:pt modelId="{446E69E0-5647-45F4-A910-5F42E67674DE}" type="pres">
      <dgm:prSet presAssocID="{5BBEADFB-A26D-48B4-975E-C1D4E01E260D}" presName="childText" presStyleLbl="bgAcc1" presStyleIdx="2" presStyleCnt="6">
        <dgm:presLayoutVars>
          <dgm:bulletEnabled val="1"/>
        </dgm:presLayoutVars>
      </dgm:prSet>
      <dgm:spPr/>
    </dgm:pt>
    <dgm:pt modelId="{71580D6D-C17D-4923-94E4-94BC22B40C7A}" type="pres">
      <dgm:prSet presAssocID="{2DC0D404-4DFC-491C-B95B-724920B420A3}" presName="Name13" presStyleLbl="parChTrans1D2" presStyleIdx="3" presStyleCnt="6"/>
      <dgm:spPr/>
    </dgm:pt>
    <dgm:pt modelId="{54B080BA-24F3-4EA2-94A5-0DEF720DC6C4}" type="pres">
      <dgm:prSet presAssocID="{C56580E1-8BC4-4F33-9F2B-5F2E13A105A0}" presName="childText" presStyleLbl="bgAcc1" presStyleIdx="3" presStyleCnt="6">
        <dgm:presLayoutVars>
          <dgm:bulletEnabled val="1"/>
        </dgm:presLayoutVars>
      </dgm:prSet>
      <dgm:spPr/>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pt>
    <dgm:pt modelId="{CDC1F74C-3BD6-4589-A537-1D8419AA4251}" type="pres">
      <dgm:prSet presAssocID="{DCC8A619-A2A6-4B91-AB49-1D64A6E26C15}" presName="rootConnector" presStyleLbl="node1" presStyleIdx="2" presStyleCnt="3"/>
      <dgm:spPr/>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pt>
    <dgm:pt modelId="{2810B4B2-87FE-42C0-808C-A3800A81EF25}" type="pres">
      <dgm:prSet presAssocID="{94237239-E2AD-412D-83B5-47475A3443C5}" presName="childText" presStyleLbl="bgAcc1" presStyleIdx="4" presStyleCnt="6">
        <dgm:presLayoutVars>
          <dgm:bulletEnabled val="1"/>
        </dgm:presLayoutVars>
      </dgm:prSet>
      <dgm:spPr/>
    </dgm:pt>
    <dgm:pt modelId="{91EE09D6-B260-412B-A806-528785525829}" type="pres">
      <dgm:prSet presAssocID="{5DDE0134-6DA6-4DC7-8494-7F57ED4EB05C}" presName="Name13" presStyleLbl="parChTrans1D2" presStyleIdx="5" presStyleCnt="6"/>
      <dgm:spPr/>
    </dgm:pt>
    <dgm:pt modelId="{E2A11D60-F863-4F86-810C-40CEA3ED63C6}" type="pres">
      <dgm:prSet presAssocID="{4D032C26-803F-4E1C-864A-6B0EA0993CFC}" presName="childText" presStyleLbl="bgAcc1" presStyleIdx="5" presStyleCnt="6">
        <dgm:presLayoutVars>
          <dgm:bulletEnabled val="1"/>
        </dgm:presLayoutVars>
      </dgm:prSet>
      <dgm:spPr/>
    </dgm:pt>
  </dgm:ptLst>
  <dgm:cxnLst>
    <dgm:cxn modelId="{373E2B02-CD98-4DDF-B281-8FCB961BB720}" type="presOf" srcId="{91754EBC-0421-4EA7-BAD6-989EEBD5CEE6}" destId="{85FD7CF3-84BF-4E34-B90F-F20EB29CCB5F}" srcOrd="0" destOrd="0" presId="urn:microsoft.com/office/officeart/2005/8/layout/hierarchy3"/>
    <dgm:cxn modelId="{91E03705-8D78-410A-9C5E-2EDEE6A82A09}" type="presOf" srcId="{C56580E1-8BC4-4F33-9F2B-5F2E13A105A0}" destId="{54B080BA-24F3-4EA2-94A5-0DEF720DC6C4}" srcOrd="0"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C572AF2B-7891-423E-97E4-BF3752D7FB11}" type="presOf" srcId="{5DDE0134-6DA6-4DC7-8494-7F57ED4EB05C}" destId="{91EE09D6-B260-412B-A806-528785525829}" srcOrd="0" destOrd="0" presId="urn:microsoft.com/office/officeart/2005/8/layout/hierarchy3"/>
    <dgm:cxn modelId="{002BAC2D-8B5E-4B31-A801-5825C96BAB3C}" type="presOf" srcId="{2B1A0796-63CE-4E96-9C4C-E6B3CA4669EB}" destId="{DA89D0B9-4088-4B1F-BA45-49A961AF3E62}" srcOrd="0" destOrd="0" presId="urn:microsoft.com/office/officeart/2005/8/layout/hierarchy3"/>
    <dgm:cxn modelId="{E414A535-AE7F-4EBF-9030-1C1B2C0DF1BF}" type="presOf" srcId="{0DB4C500-93C1-4CE4-AC56-6DD2FAE06FFE}" destId="{2122DD0E-AB83-4413-BC1E-F9D93DCEE517}"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985F166A-8D74-44C7-B688-D5F2BB087362}" type="presOf" srcId="{21C51405-76E8-4A00-845A-86800666BB67}" destId="{92746ED9-4F62-47FF-BAB1-3ED559BE362E}"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D1380A81-67BF-461D-A0D5-D976BF44D8CE}" srcId="{62FFC75B-D0CF-42C1-8782-6232026BCEE9}" destId="{DCC8A619-A2A6-4B91-AB49-1D64A6E26C15}" srcOrd="2" destOrd="0" parTransId="{82248326-86CE-4213-AA2F-12599B5954C6}" sibTransId="{44BB3C15-166E-49FB-9BAF-4A9C9DC3D3E7}"/>
    <dgm:cxn modelId="{52BD7B85-A152-45EA-B5F5-CB50F4B7C4BA}" type="presOf" srcId="{8D42EC4D-7F27-4A8C-B61C-9A6F05BA267F}" destId="{9A970488-2247-4EB7-A492-AEAA6C8FA329}" srcOrd="0" destOrd="0" presId="urn:microsoft.com/office/officeart/2005/8/layout/hierarchy3"/>
    <dgm:cxn modelId="{AB4D7D85-4D53-416B-89F4-2B3395CF6B2B}" type="presOf" srcId="{0DB4C500-93C1-4CE4-AC56-6DD2FAE06FFE}" destId="{ACDA8352-C935-4395-A1ED-363F3D3463B7}" srcOrd="1"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F0FDCB95-F4DA-4EA5-AB91-4D53C4779F5A}" srcId="{0DB4C500-93C1-4CE4-AC56-6DD2FAE06FFE}" destId="{2B1A0796-63CE-4E96-9C4C-E6B3CA4669EB}" srcOrd="0" destOrd="0" parTransId="{C7707E2C-2F2A-4CEE-AA33-D0C89E9EABEB}" sibTransId="{15B0F96F-76D2-4806-9D52-E76A90C5D37E}"/>
    <dgm:cxn modelId="{226E3AA8-3F78-45A2-8938-5058A8A9FC73}" type="presOf" srcId="{21C51405-76E8-4A00-845A-86800666BB67}" destId="{DA7FEB6A-E6E1-4B2E-94AC-17763021845B}" srcOrd="1"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F1C496AF-8D91-4C09-8550-AC96484F9132}" type="presOf" srcId="{905714E7-D3D1-4916-886E-DC6E1FF73A16}" destId="{D6D0C84B-22FC-4FA7-8096-4ECF2B94127E}" srcOrd="0" destOrd="0" presId="urn:microsoft.com/office/officeart/2005/8/layout/hierarchy3"/>
    <dgm:cxn modelId="{A63352B2-0E09-43CD-9F31-6C1BA43D1F71}" type="presOf" srcId="{C7707E2C-2F2A-4CEE-AA33-D0C89E9EABEB}" destId="{660A3C24-5BAF-4B03-B030-D64B68CAD622}" srcOrd="0" destOrd="0" presId="urn:microsoft.com/office/officeart/2005/8/layout/hierarchy3"/>
    <dgm:cxn modelId="{6B467DB9-1BA9-4B41-AA5C-37AC2E7B282D}" type="presOf" srcId="{62FFC75B-D0CF-42C1-8782-6232026BCEE9}" destId="{423306B9-6C0F-40E8-8797-AC413DB05B7C}" srcOrd="0" destOrd="0" presId="urn:microsoft.com/office/officeart/2005/8/layout/hierarchy3"/>
    <dgm:cxn modelId="{AF773BC2-7911-452F-84DC-45DB749F4EA6}" type="presOf" srcId="{94237239-E2AD-412D-83B5-47475A3443C5}" destId="{2810B4B2-87FE-42C0-808C-A3800A81EF25}"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AFE0F7D2-A19A-455C-AB22-4E0D2589CA31}" type="presOf" srcId="{5BBEADFB-A26D-48B4-975E-C1D4E01E260D}" destId="{446E69E0-5647-45F4-A910-5F42E67674DE}"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41B56FD9-CBD2-434D-834A-A0C44C49F1FD}" type="presOf" srcId="{DCC8A619-A2A6-4B91-AB49-1D64A6E26C15}" destId="{CDC1F74C-3BD6-4589-A537-1D8419AA4251}" srcOrd="1" destOrd="0" presId="urn:microsoft.com/office/officeart/2005/8/layout/hierarchy3"/>
    <dgm:cxn modelId="{6807A2EE-BD23-400C-A248-93B02CC70550}" type="presOf" srcId="{DCC8A619-A2A6-4B91-AB49-1D64A6E26C15}" destId="{F94DC143-015A-4398-BC8D-FCC089A81638}" srcOrd="0" destOrd="0" presId="urn:microsoft.com/office/officeart/2005/8/layout/hierarchy3"/>
    <dgm:cxn modelId="{54C697F1-EE89-44D4-87EF-453F5A307E55}" type="presOf" srcId="{2DC0D404-4DFC-491C-B95B-724920B420A3}" destId="{71580D6D-C17D-4923-94E4-94BC22B40C7A}" srcOrd="0" destOrd="0" presId="urn:microsoft.com/office/officeart/2005/8/layout/hierarchy3"/>
    <dgm:cxn modelId="{ADF116F2-E6B6-476A-8A65-6F7C72246B06}" type="presOf" srcId="{4D032C26-803F-4E1C-864A-6B0EA0993CFC}" destId="{E2A11D60-F863-4F86-810C-40CEA3ED63C6}" srcOrd="0" destOrd="0" presId="urn:microsoft.com/office/officeart/2005/8/layout/hierarchy3"/>
    <dgm:cxn modelId="{66926DFB-13BA-49CB-BFA2-1A008D98E049}" type="presOf" srcId="{6A880E6D-DCE9-497A-B26E-EC2134FC4437}" destId="{0A19F72D-6CA7-497D-AE63-81944D703DF1}" srcOrd="0" destOrd="0" presId="urn:microsoft.com/office/officeart/2005/8/layout/hierarchy3"/>
    <dgm:cxn modelId="{007A64E5-0C87-48CE-A0C8-84DB534C18E2}" type="presParOf" srcId="{423306B9-6C0F-40E8-8797-AC413DB05B7C}" destId="{43259CBC-8528-45DF-B7BB-1C263489412C}" srcOrd="0" destOrd="0" presId="urn:microsoft.com/office/officeart/2005/8/layout/hierarchy3"/>
    <dgm:cxn modelId="{7DB93196-086D-47F8-91D8-C9F66B47EF74}" type="presParOf" srcId="{43259CBC-8528-45DF-B7BB-1C263489412C}" destId="{86660FFC-531D-440F-BF16-49F2DCF07CFB}" srcOrd="0" destOrd="0" presId="urn:microsoft.com/office/officeart/2005/8/layout/hierarchy3"/>
    <dgm:cxn modelId="{12002CA0-5FF7-44E2-9CED-8444D1C3F9C2}" type="presParOf" srcId="{86660FFC-531D-440F-BF16-49F2DCF07CFB}" destId="{2122DD0E-AB83-4413-BC1E-F9D93DCEE517}" srcOrd="0" destOrd="0" presId="urn:microsoft.com/office/officeart/2005/8/layout/hierarchy3"/>
    <dgm:cxn modelId="{9141FB29-64C2-406D-9823-8591DB058ECE}" type="presParOf" srcId="{86660FFC-531D-440F-BF16-49F2DCF07CFB}" destId="{ACDA8352-C935-4395-A1ED-363F3D3463B7}" srcOrd="1" destOrd="0" presId="urn:microsoft.com/office/officeart/2005/8/layout/hierarchy3"/>
    <dgm:cxn modelId="{5EEDEC76-88BC-4252-B101-C352B8B58AD5}" type="presParOf" srcId="{43259CBC-8528-45DF-B7BB-1C263489412C}" destId="{C98EE6A4-7B0E-40C3-9965-831FD6224565}" srcOrd="1" destOrd="0" presId="urn:microsoft.com/office/officeart/2005/8/layout/hierarchy3"/>
    <dgm:cxn modelId="{D02DE276-1EC8-4D4F-B99B-209D59580CAF}" type="presParOf" srcId="{C98EE6A4-7B0E-40C3-9965-831FD6224565}" destId="{660A3C24-5BAF-4B03-B030-D64B68CAD622}" srcOrd="0" destOrd="0" presId="urn:microsoft.com/office/officeart/2005/8/layout/hierarchy3"/>
    <dgm:cxn modelId="{8B23B963-DABF-4F2D-86AA-CCB9BD51F972}" type="presParOf" srcId="{C98EE6A4-7B0E-40C3-9965-831FD6224565}" destId="{DA89D0B9-4088-4B1F-BA45-49A961AF3E62}" srcOrd="1" destOrd="0" presId="urn:microsoft.com/office/officeart/2005/8/layout/hierarchy3"/>
    <dgm:cxn modelId="{32A35C82-5D7C-4D38-BE1E-4684617C9D62}" type="presParOf" srcId="{C98EE6A4-7B0E-40C3-9965-831FD6224565}" destId="{85FD7CF3-84BF-4E34-B90F-F20EB29CCB5F}" srcOrd="2" destOrd="0" presId="urn:microsoft.com/office/officeart/2005/8/layout/hierarchy3"/>
    <dgm:cxn modelId="{F365AC61-679B-4583-839B-6678D0CD6CAC}" type="presParOf" srcId="{C98EE6A4-7B0E-40C3-9965-831FD6224565}" destId="{D6D0C84B-22FC-4FA7-8096-4ECF2B94127E}" srcOrd="3" destOrd="0" presId="urn:microsoft.com/office/officeart/2005/8/layout/hierarchy3"/>
    <dgm:cxn modelId="{A262964F-96B7-4BAA-8B08-87C196448AAB}" type="presParOf" srcId="{423306B9-6C0F-40E8-8797-AC413DB05B7C}" destId="{FDE64862-A61F-4E74-9C3F-981C72F8F80A}" srcOrd="1" destOrd="0" presId="urn:microsoft.com/office/officeart/2005/8/layout/hierarchy3"/>
    <dgm:cxn modelId="{472DE721-52B9-4E05-9B06-82DE903186A1}" type="presParOf" srcId="{FDE64862-A61F-4E74-9C3F-981C72F8F80A}" destId="{27509FA1-32BF-4AB7-A7D5-3BB42E5BE98A}" srcOrd="0" destOrd="0" presId="urn:microsoft.com/office/officeart/2005/8/layout/hierarchy3"/>
    <dgm:cxn modelId="{C50C5F67-1E22-47E2-BC17-88C0FA0C420E}" type="presParOf" srcId="{27509FA1-32BF-4AB7-A7D5-3BB42E5BE98A}" destId="{92746ED9-4F62-47FF-BAB1-3ED559BE362E}" srcOrd="0" destOrd="0" presId="urn:microsoft.com/office/officeart/2005/8/layout/hierarchy3"/>
    <dgm:cxn modelId="{103EBEEF-FEAF-45BE-9478-5D35B6DB4D85}" type="presParOf" srcId="{27509FA1-32BF-4AB7-A7D5-3BB42E5BE98A}" destId="{DA7FEB6A-E6E1-4B2E-94AC-17763021845B}" srcOrd="1" destOrd="0" presId="urn:microsoft.com/office/officeart/2005/8/layout/hierarchy3"/>
    <dgm:cxn modelId="{3D2CF1FF-BE3F-43D4-B934-0598BBC7A2A3}" type="presParOf" srcId="{FDE64862-A61F-4E74-9C3F-981C72F8F80A}" destId="{E43D3BC4-380D-4548-A68D-96E1FFC4274F}" srcOrd="1" destOrd="0" presId="urn:microsoft.com/office/officeart/2005/8/layout/hierarchy3"/>
    <dgm:cxn modelId="{8210AA22-C759-43E8-B529-1A27A3FECADA}" type="presParOf" srcId="{E43D3BC4-380D-4548-A68D-96E1FFC4274F}" destId="{9A970488-2247-4EB7-A492-AEAA6C8FA329}" srcOrd="0" destOrd="0" presId="urn:microsoft.com/office/officeart/2005/8/layout/hierarchy3"/>
    <dgm:cxn modelId="{134AA717-3E19-4718-8E99-7753BF276984}" type="presParOf" srcId="{E43D3BC4-380D-4548-A68D-96E1FFC4274F}" destId="{446E69E0-5647-45F4-A910-5F42E67674DE}" srcOrd="1" destOrd="0" presId="urn:microsoft.com/office/officeart/2005/8/layout/hierarchy3"/>
    <dgm:cxn modelId="{F38FE429-1E46-451D-9905-3184C51544E9}" type="presParOf" srcId="{E43D3BC4-380D-4548-A68D-96E1FFC4274F}" destId="{71580D6D-C17D-4923-94E4-94BC22B40C7A}" srcOrd="2" destOrd="0" presId="urn:microsoft.com/office/officeart/2005/8/layout/hierarchy3"/>
    <dgm:cxn modelId="{2F6BEF5B-1E75-4660-879E-15ECC09E23F3}" type="presParOf" srcId="{E43D3BC4-380D-4548-A68D-96E1FFC4274F}" destId="{54B080BA-24F3-4EA2-94A5-0DEF720DC6C4}" srcOrd="3" destOrd="0" presId="urn:microsoft.com/office/officeart/2005/8/layout/hierarchy3"/>
    <dgm:cxn modelId="{AA1BD204-EADF-45A4-9E74-D07BE8CB34FC}" type="presParOf" srcId="{423306B9-6C0F-40E8-8797-AC413DB05B7C}" destId="{B7414F99-2121-4C9A-9E17-80000F8A3EEB}" srcOrd="2" destOrd="0" presId="urn:microsoft.com/office/officeart/2005/8/layout/hierarchy3"/>
    <dgm:cxn modelId="{AF13F176-3408-4065-9C38-33617AF485FC}" type="presParOf" srcId="{B7414F99-2121-4C9A-9E17-80000F8A3EEB}" destId="{3AB4A62A-7CC0-41C4-A6D7-C408924CFEF5}" srcOrd="0" destOrd="0" presId="urn:microsoft.com/office/officeart/2005/8/layout/hierarchy3"/>
    <dgm:cxn modelId="{9E652914-886A-4CC8-846A-7811F3BC5D62}" type="presParOf" srcId="{3AB4A62A-7CC0-41C4-A6D7-C408924CFEF5}" destId="{F94DC143-015A-4398-BC8D-FCC089A81638}" srcOrd="0" destOrd="0" presId="urn:microsoft.com/office/officeart/2005/8/layout/hierarchy3"/>
    <dgm:cxn modelId="{7DD91BD2-7B5D-4AA9-8A34-1AC874973C4C}" type="presParOf" srcId="{3AB4A62A-7CC0-41C4-A6D7-C408924CFEF5}" destId="{CDC1F74C-3BD6-4589-A537-1D8419AA4251}" srcOrd="1" destOrd="0" presId="urn:microsoft.com/office/officeart/2005/8/layout/hierarchy3"/>
    <dgm:cxn modelId="{B45FDBC4-91FD-47D8-8380-E9A45A3776C0}" type="presParOf" srcId="{B7414F99-2121-4C9A-9E17-80000F8A3EEB}" destId="{D4EB4989-C817-4B6B-B5DC-6E891C7832E2}" srcOrd="1" destOrd="0" presId="urn:microsoft.com/office/officeart/2005/8/layout/hierarchy3"/>
    <dgm:cxn modelId="{8AA0EA9F-8D0B-4E7F-8C5A-835B08BB15D7}" type="presParOf" srcId="{D4EB4989-C817-4B6B-B5DC-6E891C7832E2}" destId="{0A19F72D-6CA7-497D-AE63-81944D703DF1}" srcOrd="0" destOrd="0" presId="urn:microsoft.com/office/officeart/2005/8/layout/hierarchy3"/>
    <dgm:cxn modelId="{8860A5B0-A47F-49A6-B114-C66126A7B60F}" type="presParOf" srcId="{D4EB4989-C817-4B6B-B5DC-6E891C7832E2}" destId="{2810B4B2-87FE-42C0-808C-A3800A81EF25}" srcOrd="1" destOrd="0" presId="urn:microsoft.com/office/officeart/2005/8/layout/hierarchy3"/>
    <dgm:cxn modelId="{647CBC2C-D8CB-4016-868E-DF50BC206F5C}" type="presParOf" srcId="{D4EB4989-C817-4B6B-B5DC-6E891C7832E2}" destId="{91EE09D6-B260-412B-A806-528785525829}" srcOrd="2" destOrd="0" presId="urn:microsoft.com/office/officeart/2005/8/layout/hierarchy3"/>
    <dgm:cxn modelId="{FF884FC3-17BF-41B1-A3A9-F4784E3BC923}"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dgm:spPr>
        <a:solidFill>
          <a:schemeClr val="bg1">
            <a:lumMod val="65000"/>
          </a:schemeClr>
        </a:solidFill>
      </dgm:spPr>
      <dgm:t>
        <a:bodyPr/>
        <a:lstStyle/>
        <a:p>
          <a:r>
            <a:rPr lang="zh-CN" altLang="en-US" dirty="0"/>
            <a:t>数据采集与存储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dgm:spPr>
        <a:solidFill>
          <a:schemeClr val="accent2">
            <a:lumMod val="75000"/>
          </a:schemeClr>
        </a:solidFill>
      </dgm:spPr>
      <dgm:t>
        <a:bodyPr/>
        <a:lstStyle/>
        <a:p>
          <a:r>
            <a:rPr lang="zh-CN" altLang="en-US" dirty="0"/>
            <a:t>机器学习</a:t>
          </a:r>
          <a:r>
            <a:rPr lang="en-US" altLang="zh-CN" dirty="0"/>
            <a:t>/</a:t>
          </a:r>
          <a:r>
            <a:rPr lang="zh-CN" altLang="en-US"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A0A59087-CCC8-4A54-9674-8DF8A484A5D3}">
      <dgm:prSet phldrT="[文本]"/>
      <dgm:spPr>
        <a:solidFill>
          <a:schemeClr val="bg1">
            <a:lumMod val="65000"/>
          </a:schemeClr>
        </a:solidFill>
      </dgm:spPr>
      <dgm:t>
        <a:bodyPr/>
        <a:lstStyle/>
        <a:p>
          <a:r>
            <a:rPr lang="zh-CN" altLang="en-US" dirty="0"/>
            <a:t>基于机器学习的预测</a:t>
          </a:r>
          <a:endParaRPr lang="en-US" altLang="zh-CN" dirty="0"/>
        </a:p>
      </dgm:t>
    </dgm:pt>
    <dgm:pt modelId="{09D5043C-5A74-4738-B248-0C829458C2DC}" type="parTrans" cxnId="{FE3AEA62-EC4C-4E3A-A765-3932523903A0}">
      <dgm:prSet/>
      <dgm:spPr/>
      <dgm:t>
        <a:bodyPr/>
        <a:lstStyle/>
        <a:p>
          <a:endParaRPr lang="zh-CN" altLang="en-US"/>
        </a:p>
      </dgm:t>
    </dgm:pt>
    <dgm:pt modelId="{9954FE89-51ED-4C6A-80D8-85BB09244646}" type="sibTrans" cxnId="{FE3AEA62-EC4C-4E3A-A765-3932523903A0}">
      <dgm:prSet/>
      <dgm:spPr/>
      <dgm:t>
        <a:bodyPr/>
        <a:lstStyle/>
        <a:p>
          <a:endParaRPr lang="zh-CN" altLang="en-US"/>
        </a:p>
      </dgm:t>
    </dgm:pt>
    <dgm:pt modelId="{0C6CA62A-2507-4191-8334-84E9AE83554B}">
      <dgm:prSet phldrT="[文本]"/>
      <dgm:spPr>
        <a:solidFill>
          <a:schemeClr val="bg1">
            <a:lumMod val="65000"/>
          </a:schemeClr>
        </a:solidFill>
      </dgm:spPr>
      <dgm:t>
        <a:bodyPr/>
        <a:lstStyle/>
        <a:p>
          <a:r>
            <a:rPr lang="zh-CN" altLang="en-US" dirty="0"/>
            <a:t>平台建设</a:t>
          </a:r>
          <a:endParaRPr lang="en-US" altLang="zh-CN"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F93A8C5-3205-4EE1-B999-0F57A2EA3355}" type="pres">
      <dgm:prSet presAssocID="{A0A59087-CCC8-4A54-9674-8DF8A484A5D3}" presName="text_3" presStyleLbl="node1" presStyleIdx="2" presStyleCnt="4">
        <dgm:presLayoutVars>
          <dgm:bulletEnabled val="1"/>
        </dgm:presLayoutVars>
      </dgm:prSet>
      <dgm:spPr/>
    </dgm:pt>
    <dgm:pt modelId="{74D05944-8D0C-442D-97B7-F99556BAC15D}" type="pres">
      <dgm:prSet presAssocID="{A0A59087-CCC8-4A54-9674-8DF8A484A5D3}" presName="accent_3" presStyleCnt="0"/>
      <dgm:spPr/>
    </dgm:pt>
    <dgm:pt modelId="{77A2CF07-4BF7-4228-BA70-9EA218C3DFFD}" type="pres">
      <dgm:prSet presAssocID="{A0A59087-CCC8-4A54-9674-8DF8A484A5D3}" presName="accentRepeatNode" presStyleLbl="solidFgAcc1" presStyleIdx="2" presStyleCnt="4"/>
      <dgm:spPr/>
    </dgm:pt>
    <dgm:pt modelId="{0A8D2A7A-DEEB-47E2-9276-1E72B2C515AD}" type="pres">
      <dgm:prSet presAssocID="{0C6CA62A-2507-4191-8334-84E9AE83554B}" presName="text_4" presStyleLbl="node1" presStyleIdx="3" presStyleCnt="4" custLinFactNeighborX="291" custLinFactNeighborY="6293">
        <dgm:presLayoutVars>
          <dgm:bulletEnabled val="1"/>
        </dgm:presLayoutVars>
      </dgm:prSet>
      <dgm:spPr/>
    </dgm:pt>
    <dgm:pt modelId="{0682D940-7F4E-4A7B-9188-EC6F779DD7A3}"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878A870E-DF84-4274-A86A-33B85CF62307}" type="presOf" srcId="{0C6CA62A-2507-4191-8334-84E9AE83554B}" destId="{0A8D2A7A-DEEB-47E2-9276-1E72B2C515AD}" srcOrd="0" destOrd="0" presId="urn:microsoft.com/office/officeart/2008/layout/VerticalCurvedList"/>
    <dgm:cxn modelId="{FE3AEA62-EC4C-4E3A-A765-3932523903A0}" srcId="{534D5989-8F4D-4258-8225-B724768E9233}" destId="{A0A59087-CCC8-4A54-9674-8DF8A484A5D3}" srcOrd="2" destOrd="0" parTransId="{09D5043C-5A74-4738-B248-0C829458C2DC}" sibTransId="{9954FE89-51ED-4C6A-80D8-85BB09244646}"/>
    <dgm:cxn modelId="{9222344A-F755-43E0-9BAF-F1D5A587A9DA}" srcId="{534D5989-8F4D-4258-8225-B724768E9233}" destId="{0C6CA62A-2507-4191-8334-84E9AE83554B}" srcOrd="3" destOrd="0" parTransId="{DC45ABA5-A405-4793-88D7-75BEFB225DD7}" sibTransId="{F414A7C2-4F25-4DAE-8997-2244E8C3A188}"/>
    <dgm:cxn modelId="{0532074E-A0E5-42B6-A24B-CF72563AA319}" type="presOf" srcId="{D7A9A80B-B499-4CE9-B8B6-42D8B19FB683}" destId="{25CC8F4A-1A1B-4C3E-B9C9-3B2A7A2D0F66}" srcOrd="0" destOrd="0" presId="urn:microsoft.com/office/officeart/2008/layout/VerticalCurvedList"/>
    <dgm:cxn modelId="{B37C4E52-32C4-4EA0-A9DA-0B6570ED419E}" type="presOf" srcId="{534D5989-8F4D-4258-8225-B724768E9233}" destId="{777E6480-BB94-44CE-B407-D0500462E337}" srcOrd="0" destOrd="0" presId="urn:microsoft.com/office/officeart/2008/layout/VerticalCurvedList"/>
    <dgm:cxn modelId="{B8C1C488-5F96-491F-BF08-CA1671F564AF}" type="presOf" srcId="{A031629A-C912-46DE-9250-B3AB97DBFEF3}" destId="{4973CE0B-830B-42A8-8F41-45A257AA0B8B}" srcOrd="0" destOrd="0" presId="urn:microsoft.com/office/officeart/2008/layout/VerticalCurvedList"/>
    <dgm:cxn modelId="{798BA7A2-F4F0-4611-AD47-A7138B275B11}" type="presOf" srcId="{A0A59087-CCC8-4A54-9674-8DF8A484A5D3}" destId="{2F93A8C5-3205-4EE1-B999-0F57A2EA3355}"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63C9E1EB-7CE7-408D-8B1E-195DCB37BDC6}" type="presOf" srcId="{EB89F287-1E2B-4D7B-B849-A9AFDC62F93B}" destId="{0ADD1677-4BB9-411B-9F55-C6A8BB4AEFFE}" srcOrd="0" destOrd="0" presId="urn:microsoft.com/office/officeart/2008/layout/VerticalCurvedList"/>
    <dgm:cxn modelId="{DB2A6BBC-2DD8-4A3E-BD5E-8AA3FA0FB0FA}" type="presParOf" srcId="{777E6480-BB94-44CE-B407-D0500462E337}" destId="{029663F2-6083-4943-A4B6-B75B1725BCEF}" srcOrd="0" destOrd="0" presId="urn:microsoft.com/office/officeart/2008/layout/VerticalCurvedList"/>
    <dgm:cxn modelId="{60353A66-B90D-4B24-AC9A-32C15E4F07D6}" type="presParOf" srcId="{029663F2-6083-4943-A4B6-B75B1725BCEF}" destId="{D211633A-16B4-4697-B79D-94EAD020AF0A}" srcOrd="0" destOrd="0" presId="urn:microsoft.com/office/officeart/2008/layout/VerticalCurvedList"/>
    <dgm:cxn modelId="{2B4F2511-6B5C-4147-B570-561A67410456}" type="presParOf" srcId="{D211633A-16B4-4697-B79D-94EAD020AF0A}" destId="{2B0DD12D-6EF4-4BF8-B02D-398F02F66379}" srcOrd="0" destOrd="0" presId="urn:microsoft.com/office/officeart/2008/layout/VerticalCurvedList"/>
    <dgm:cxn modelId="{6799CE2E-F8B2-48ED-A0C6-11FC737809E9}" type="presParOf" srcId="{D211633A-16B4-4697-B79D-94EAD020AF0A}" destId="{25CC8F4A-1A1B-4C3E-B9C9-3B2A7A2D0F66}" srcOrd="1" destOrd="0" presId="urn:microsoft.com/office/officeart/2008/layout/VerticalCurvedList"/>
    <dgm:cxn modelId="{16FF4F03-95D2-4AF0-AEF6-DAAF381757CF}" type="presParOf" srcId="{D211633A-16B4-4697-B79D-94EAD020AF0A}" destId="{3901E994-EF88-4B55-B333-8B5DC2C1FE64}" srcOrd="2" destOrd="0" presId="urn:microsoft.com/office/officeart/2008/layout/VerticalCurvedList"/>
    <dgm:cxn modelId="{E896404B-227D-4BC8-86BF-C6871F623EA9}" type="presParOf" srcId="{D211633A-16B4-4697-B79D-94EAD020AF0A}" destId="{8EACEE7C-B326-44FB-9A91-8726F31EDF2B}" srcOrd="3" destOrd="0" presId="urn:microsoft.com/office/officeart/2008/layout/VerticalCurvedList"/>
    <dgm:cxn modelId="{3F882514-6308-4489-BDA8-04425DD9BAF8}" type="presParOf" srcId="{029663F2-6083-4943-A4B6-B75B1725BCEF}" destId="{4973CE0B-830B-42A8-8F41-45A257AA0B8B}" srcOrd="1" destOrd="0" presId="urn:microsoft.com/office/officeart/2008/layout/VerticalCurvedList"/>
    <dgm:cxn modelId="{EF7309FA-BF21-4E96-9FD4-F23445A0E9CF}" type="presParOf" srcId="{029663F2-6083-4943-A4B6-B75B1725BCEF}" destId="{966750C1-A861-452C-9609-15612A3DFCF5}" srcOrd="2" destOrd="0" presId="urn:microsoft.com/office/officeart/2008/layout/VerticalCurvedList"/>
    <dgm:cxn modelId="{B144A3ED-80BB-436E-A27C-71CD094E5C0F}" type="presParOf" srcId="{966750C1-A861-452C-9609-15612A3DFCF5}" destId="{2C32AA3C-C21E-444B-8009-13B7F44A3DFC}" srcOrd="0" destOrd="0" presId="urn:microsoft.com/office/officeart/2008/layout/VerticalCurvedList"/>
    <dgm:cxn modelId="{67FA5BBE-C92C-4774-8CCF-E39830C3C2BF}" type="presParOf" srcId="{029663F2-6083-4943-A4B6-B75B1725BCEF}" destId="{0ADD1677-4BB9-411B-9F55-C6A8BB4AEFFE}" srcOrd="3" destOrd="0" presId="urn:microsoft.com/office/officeart/2008/layout/VerticalCurvedList"/>
    <dgm:cxn modelId="{DFFF7A81-C82E-43F8-9CD1-703715B09CFC}" type="presParOf" srcId="{029663F2-6083-4943-A4B6-B75B1725BCEF}" destId="{A9BE9254-C053-4EAB-8F29-0CEF5AEEC494}" srcOrd="4" destOrd="0" presId="urn:microsoft.com/office/officeart/2008/layout/VerticalCurvedList"/>
    <dgm:cxn modelId="{B067D31A-1712-4EC8-82B3-B69CB259772B}" type="presParOf" srcId="{A9BE9254-C053-4EAB-8F29-0CEF5AEEC494}" destId="{D5EA4CD6-8560-493F-8996-3B38ECA26A5D}" srcOrd="0" destOrd="0" presId="urn:microsoft.com/office/officeart/2008/layout/VerticalCurvedList"/>
    <dgm:cxn modelId="{A9CB45CA-F12B-421B-B65C-7779357A6CC1}" type="presParOf" srcId="{029663F2-6083-4943-A4B6-B75B1725BCEF}" destId="{2F93A8C5-3205-4EE1-B999-0F57A2EA3355}" srcOrd="5" destOrd="0" presId="urn:microsoft.com/office/officeart/2008/layout/VerticalCurvedList"/>
    <dgm:cxn modelId="{1F03B3FE-F0B5-44CD-93C8-7DCA43B8EFE2}" type="presParOf" srcId="{029663F2-6083-4943-A4B6-B75B1725BCEF}" destId="{74D05944-8D0C-442D-97B7-F99556BAC15D}" srcOrd="6" destOrd="0" presId="urn:microsoft.com/office/officeart/2008/layout/VerticalCurvedList"/>
    <dgm:cxn modelId="{C04AD565-A587-4A33-BE0D-9640DDA6AEB2}" type="presParOf" srcId="{74D05944-8D0C-442D-97B7-F99556BAC15D}" destId="{77A2CF07-4BF7-4228-BA70-9EA218C3DFFD}" srcOrd="0" destOrd="0" presId="urn:microsoft.com/office/officeart/2008/layout/VerticalCurvedList"/>
    <dgm:cxn modelId="{0ABA1112-0D94-4AE4-97D4-C1651AAB5995}" type="presParOf" srcId="{029663F2-6083-4943-A4B6-B75B1725BCEF}" destId="{0A8D2A7A-DEEB-47E2-9276-1E72B2C515AD}" srcOrd="7" destOrd="0" presId="urn:microsoft.com/office/officeart/2008/layout/VerticalCurvedList"/>
    <dgm:cxn modelId="{C505A7E4-2ED0-4F5A-819C-74D4BD6297DD}" type="presParOf" srcId="{029663F2-6083-4943-A4B6-B75B1725BCEF}" destId="{0682D940-7F4E-4A7B-9188-EC6F779DD7A3}" srcOrd="8" destOrd="0" presId="urn:microsoft.com/office/officeart/2008/layout/VerticalCurvedList"/>
    <dgm:cxn modelId="{0083F955-FAFE-46B7-8419-59EA8F60E827}" type="presParOf" srcId="{0682D940-7F4E-4A7B-9188-EC6F779DD7A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DC5811-FF75-4B6B-8265-5B2DFCED2C91}" type="doc">
      <dgm:prSet loTypeId="urn:microsoft.com/office/officeart/2008/layout/VerticalCurvedList" loCatId="list" qsTypeId="urn:microsoft.com/office/officeart/2005/8/quickstyle/3d1" qsCatId="3D" csTypeId="urn:microsoft.com/office/officeart/2005/8/colors/colorful5" csCatId="colorful" phldr="1"/>
      <dgm:spPr/>
      <dgm:t>
        <a:bodyPr/>
        <a:lstStyle/>
        <a:p>
          <a:endParaRPr lang="zh-CN" altLang="en-US"/>
        </a:p>
      </dgm:t>
    </dgm:pt>
    <dgm:pt modelId="{8FFE15A3-01FE-4090-9578-034A9DD050A9}">
      <dgm:prSet phldrT="[文本]"/>
      <dgm:spPr/>
      <dgm:t>
        <a:bodyPr/>
        <a:lstStyle/>
        <a:p>
          <a:r>
            <a:rPr lang="zh-CN" altLang="en-US" dirty="0"/>
            <a:t>算法规范制定</a:t>
          </a:r>
        </a:p>
      </dgm:t>
    </dgm:pt>
    <dgm:pt modelId="{A4476896-FF98-410A-957C-158FAEF84C05}" type="parTrans" cxnId="{A5A3DB1D-1BB5-4DD6-A1CA-93C21669457F}">
      <dgm:prSet/>
      <dgm:spPr/>
      <dgm:t>
        <a:bodyPr/>
        <a:lstStyle/>
        <a:p>
          <a:endParaRPr lang="zh-CN" altLang="en-US"/>
        </a:p>
      </dgm:t>
    </dgm:pt>
    <dgm:pt modelId="{E2BDA6C8-5B76-4C41-8EF8-49B9E4CD653A}" type="sibTrans" cxnId="{A5A3DB1D-1BB5-4DD6-A1CA-93C21669457F}">
      <dgm:prSet/>
      <dgm:spPr/>
      <dgm:t>
        <a:bodyPr/>
        <a:lstStyle/>
        <a:p>
          <a:endParaRPr lang="zh-CN" altLang="en-US"/>
        </a:p>
      </dgm:t>
    </dgm:pt>
    <dgm:pt modelId="{40692303-F7C9-4301-B93E-4620EFA5A8CC}">
      <dgm:prSet phldrT="[文本]"/>
      <dgm:spPr/>
      <dgm:t>
        <a:bodyPr/>
        <a:lstStyle/>
        <a:p>
          <a:r>
            <a:rPr lang="zh-CN" altLang="en-US" dirty="0"/>
            <a:t>基于主动学习的多层级交互式特征分析方法</a:t>
          </a:r>
          <a:br>
            <a:rPr lang="zh-CN" altLang="en-US" dirty="0"/>
          </a:br>
          <a:endParaRPr lang="zh-CN" altLang="en-US" dirty="0"/>
        </a:p>
      </dgm:t>
    </dgm:pt>
    <dgm:pt modelId="{187E98B4-9C8C-467B-B01E-1816FA05BAEE}" type="parTrans" cxnId="{EFD114AE-B4CC-4A20-91E3-7DC1185F845B}">
      <dgm:prSet/>
      <dgm:spPr/>
      <dgm:t>
        <a:bodyPr/>
        <a:lstStyle/>
        <a:p>
          <a:endParaRPr lang="zh-CN" altLang="en-US"/>
        </a:p>
      </dgm:t>
    </dgm:pt>
    <dgm:pt modelId="{16D27B75-29AC-4C33-A535-8DF12CE812F1}" type="sibTrans" cxnId="{EFD114AE-B4CC-4A20-91E3-7DC1185F845B}">
      <dgm:prSet/>
      <dgm:spPr/>
      <dgm:t>
        <a:bodyPr/>
        <a:lstStyle/>
        <a:p>
          <a:endParaRPr lang="zh-CN" altLang="en-US"/>
        </a:p>
      </dgm:t>
    </dgm:pt>
    <dgm:pt modelId="{15225E72-999E-4CB7-AE1B-7660D0E006A8}">
      <dgm:prSet phldrT="[文本]"/>
      <dgm:spPr/>
      <dgm:t>
        <a:bodyPr/>
        <a:lstStyle/>
        <a:p>
          <a:r>
            <a:rPr lang="zh-CN" altLang="en-US" dirty="0"/>
            <a:t>算法库设计</a:t>
          </a:r>
        </a:p>
      </dgm:t>
    </dgm:pt>
    <dgm:pt modelId="{F7C45318-CD7A-4491-B915-C23B75A2C093}" type="parTrans" cxnId="{86E5D2E7-3805-42B6-9CF6-C91B4CDB4968}">
      <dgm:prSet/>
      <dgm:spPr/>
      <dgm:t>
        <a:bodyPr/>
        <a:lstStyle/>
        <a:p>
          <a:endParaRPr lang="zh-CN" altLang="en-US"/>
        </a:p>
      </dgm:t>
    </dgm:pt>
    <dgm:pt modelId="{3EE285A5-57DE-43DA-938A-FEB7FEDC6B2E}" type="sibTrans" cxnId="{86E5D2E7-3805-42B6-9CF6-C91B4CDB4968}">
      <dgm:prSet/>
      <dgm:spPr/>
      <dgm:t>
        <a:bodyPr/>
        <a:lstStyle/>
        <a:p>
          <a:endParaRPr lang="zh-CN" altLang="en-US"/>
        </a:p>
      </dgm:t>
    </dgm:pt>
    <dgm:pt modelId="{62CB50AC-66C9-4A3D-A478-384BB5FD5FE7}">
      <dgm:prSet phldrT="[文本]"/>
      <dgm:spPr/>
      <dgm:t>
        <a:bodyPr/>
        <a:lstStyle/>
        <a:p>
          <a:r>
            <a:rPr lang="zh-CN" altLang="en-US" dirty="0"/>
            <a:t>数据驱动的机器学习算法流程图设计</a:t>
          </a:r>
        </a:p>
      </dgm:t>
    </dgm:pt>
    <dgm:pt modelId="{2DC4D8DA-4C99-475B-AA67-EEA4BF9DB949}" type="parTrans" cxnId="{B2699793-CABE-4100-A973-2F87CFA5E053}">
      <dgm:prSet/>
      <dgm:spPr/>
      <dgm:t>
        <a:bodyPr/>
        <a:lstStyle/>
        <a:p>
          <a:endParaRPr lang="zh-CN" altLang="en-US"/>
        </a:p>
      </dgm:t>
    </dgm:pt>
    <dgm:pt modelId="{5A42BCCB-D427-4709-8344-9E7F1B225B0B}" type="sibTrans" cxnId="{B2699793-CABE-4100-A973-2F87CFA5E053}">
      <dgm:prSet/>
      <dgm:spPr/>
      <dgm:t>
        <a:bodyPr/>
        <a:lstStyle/>
        <a:p>
          <a:endParaRPr lang="zh-CN" altLang="en-US"/>
        </a:p>
      </dgm:t>
    </dgm:pt>
    <dgm:pt modelId="{1865D4BF-B000-4088-BB1C-B63D65EE131D}" type="pres">
      <dgm:prSet presAssocID="{52DC5811-FF75-4B6B-8265-5B2DFCED2C91}" presName="Name0" presStyleCnt="0">
        <dgm:presLayoutVars>
          <dgm:chMax val="7"/>
          <dgm:chPref val="7"/>
          <dgm:dir/>
        </dgm:presLayoutVars>
      </dgm:prSet>
      <dgm:spPr/>
    </dgm:pt>
    <dgm:pt modelId="{24A3A483-604D-48F0-88C9-97E4AC83F00A}" type="pres">
      <dgm:prSet presAssocID="{52DC5811-FF75-4B6B-8265-5B2DFCED2C91}" presName="Name1" presStyleCnt="0"/>
      <dgm:spPr/>
    </dgm:pt>
    <dgm:pt modelId="{4AF85CEC-A860-416C-A867-8DD25E955010}" type="pres">
      <dgm:prSet presAssocID="{52DC5811-FF75-4B6B-8265-5B2DFCED2C91}" presName="cycle" presStyleCnt="0"/>
      <dgm:spPr/>
    </dgm:pt>
    <dgm:pt modelId="{38C86C2F-450D-40D5-BEB1-7D3F86BEB539}" type="pres">
      <dgm:prSet presAssocID="{52DC5811-FF75-4B6B-8265-5B2DFCED2C91}" presName="srcNode" presStyleLbl="node1" presStyleIdx="0" presStyleCnt="4"/>
      <dgm:spPr/>
    </dgm:pt>
    <dgm:pt modelId="{954E3DF6-F8FD-4927-AED6-B637DBBE3181}" type="pres">
      <dgm:prSet presAssocID="{52DC5811-FF75-4B6B-8265-5B2DFCED2C91}" presName="conn" presStyleLbl="parChTrans1D2" presStyleIdx="0" presStyleCnt="1"/>
      <dgm:spPr/>
    </dgm:pt>
    <dgm:pt modelId="{EE63B1BD-2140-4F87-83E5-6023788E2D49}" type="pres">
      <dgm:prSet presAssocID="{52DC5811-FF75-4B6B-8265-5B2DFCED2C91}" presName="extraNode" presStyleLbl="node1" presStyleIdx="0" presStyleCnt="4"/>
      <dgm:spPr/>
    </dgm:pt>
    <dgm:pt modelId="{52B5EF12-D985-4469-9D2B-1EAB24EFF1EB}" type="pres">
      <dgm:prSet presAssocID="{52DC5811-FF75-4B6B-8265-5B2DFCED2C91}" presName="dstNode" presStyleLbl="node1" presStyleIdx="0" presStyleCnt="4"/>
      <dgm:spPr/>
    </dgm:pt>
    <dgm:pt modelId="{4B57792E-21BE-4571-B3FF-A068BA763EE2}" type="pres">
      <dgm:prSet presAssocID="{8FFE15A3-01FE-4090-9578-034A9DD050A9}" presName="text_1" presStyleLbl="node1" presStyleIdx="0" presStyleCnt="4">
        <dgm:presLayoutVars>
          <dgm:bulletEnabled val="1"/>
        </dgm:presLayoutVars>
      </dgm:prSet>
      <dgm:spPr/>
    </dgm:pt>
    <dgm:pt modelId="{03EF9C35-2A37-4A74-BE66-3CD018B6C32F}" type="pres">
      <dgm:prSet presAssocID="{8FFE15A3-01FE-4090-9578-034A9DD050A9}" presName="accent_1" presStyleCnt="0"/>
      <dgm:spPr/>
    </dgm:pt>
    <dgm:pt modelId="{897CD430-44E5-4EEF-87E3-B0453CACD74D}" type="pres">
      <dgm:prSet presAssocID="{8FFE15A3-01FE-4090-9578-034A9DD050A9}" presName="accentRepeatNode" presStyleLbl="solidFgAcc1" presStyleIdx="0" presStyleCnt="4"/>
      <dgm:spPr/>
    </dgm:pt>
    <dgm:pt modelId="{B57B55AB-CF85-4EC0-BCCF-F19AE9DDB8AA}" type="pres">
      <dgm:prSet presAssocID="{15225E72-999E-4CB7-AE1B-7660D0E006A8}" presName="text_2" presStyleLbl="node1" presStyleIdx="1" presStyleCnt="4">
        <dgm:presLayoutVars>
          <dgm:bulletEnabled val="1"/>
        </dgm:presLayoutVars>
      </dgm:prSet>
      <dgm:spPr/>
    </dgm:pt>
    <dgm:pt modelId="{18403162-C57E-412F-AA54-11A6BA244AB1}" type="pres">
      <dgm:prSet presAssocID="{15225E72-999E-4CB7-AE1B-7660D0E006A8}" presName="accent_2" presStyleCnt="0"/>
      <dgm:spPr/>
    </dgm:pt>
    <dgm:pt modelId="{6C338B3E-DFBD-4EFD-A6BC-BD7E904C68F3}" type="pres">
      <dgm:prSet presAssocID="{15225E72-999E-4CB7-AE1B-7660D0E006A8}" presName="accentRepeatNode" presStyleLbl="solidFgAcc1" presStyleIdx="1" presStyleCnt="4"/>
      <dgm:spPr/>
    </dgm:pt>
    <dgm:pt modelId="{40F87DC1-9B7B-4654-87EF-7662C16E30C8}" type="pres">
      <dgm:prSet presAssocID="{62CB50AC-66C9-4A3D-A478-384BB5FD5FE7}" presName="text_3" presStyleLbl="node1" presStyleIdx="2" presStyleCnt="4">
        <dgm:presLayoutVars>
          <dgm:bulletEnabled val="1"/>
        </dgm:presLayoutVars>
      </dgm:prSet>
      <dgm:spPr/>
    </dgm:pt>
    <dgm:pt modelId="{10CE3AC9-6902-4774-B960-9E8BC6B0C616}" type="pres">
      <dgm:prSet presAssocID="{62CB50AC-66C9-4A3D-A478-384BB5FD5FE7}" presName="accent_3" presStyleCnt="0"/>
      <dgm:spPr/>
    </dgm:pt>
    <dgm:pt modelId="{90AF801B-1357-4AA3-9812-25A1B3B625CB}" type="pres">
      <dgm:prSet presAssocID="{62CB50AC-66C9-4A3D-A478-384BB5FD5FE7}" presName="accentRepeatNode" presStyleLbl="solidFgAcc1" presStyleIdx="2" presStyleCnt="4"/>
      <dgm:spPr/>
    </dgm:pt>
    <dgm:pt modelId="{0F9DC228-9896-48B9-A731-012E36CB3F15}" type="pres">
      <dgm:prSet presAssocID="{40692303-F7C9-4301-B93E-4620EFA5A8CC}" presName="text_4" presStyleLbl="node1" presStyleIdx="3" presStyleCnt="4">
        <dgm:presLayoutVars>
          <dgm:bulletEnabled val="1"/>
        </dgm:presLayoutVars>
      </dgm:prSet>
      <dgm:spPr/>
    </dgm:pt>
    <dgm:pt modelId="{DA8BE9E4-CFC6-44A9-8C11-FDEF0B2BF480}" type="pres">
      <dgm:prSet presAssocID="{40692303-F7C9-4301-B93E-4620EFA5A8CC}" presName="accent_4" presStyleCnt="0"/>
      <dgm:spPr/>
    </dgm:pt>
    <dgm:pt modelId="{2014246A-6A05-40D5-A646-C9FC8167E83F}" type="pres">
      <dgm:prSet presAssocID="{40692303-F7C9-4301-B93E-4620EFA5A8CC}" presName="accentRepeatNode" presStyleLbl="solidFgAcc1" presStyleIdx="3" presStyleCnt="4"/>
      <dgm:spPr/>
    </dgm:pt>
  </dgm:ptLst>
  <dgm:cxnLst>
    <dgm:cxn modelId="{0AFC4005-D017-4220-860B-C721F15F68BD}" type="presOf" srcId="{40692303-F7C9-4301-B93E-4620EFA5A8CC}" destId="{0F9DC228-9896-48B9-A731-012E36CB3F15}" srcOrd="0" destOrd="0" presId="urn:microsoft.com/office/officeart/2008/layout/VerticalCurvedList"/>
    <dgm:cxn modelId="{A5A3DB1D-1BB5-4DD6-A1CA-93C21669457F}" srcId="{52DC5811-FF75-4B6B-8265-5B2DFCED2C91}" destId="{8FFE15A3-01FE-4090-9578-034A9DD050A9}" srcOrd="0" destOrd="0" parTransId="{A4476896-FF98-410A-957C-158FAEF84C05}" sibTransId="{E2BDA6C8-5B76-4C41-8EF8-49B9E4CD653A}"/>
    <dgm:cxn modelId="{E76F9821-23D4-44BE-835A-98D71F196181}" type="presOf" srcId="{E2BDA6C8-5B76-4C41-8EF8-49B9E4CD653A}" destId="{954E3DF6-F8FD-4927-AED6-B637DBBE3181}" srcOrd="0" destOrd="0" presId="urn:microsoft.com/office/officeart/2008/layout/VerticalCurvedList"/>
    <dgm:cxn modelId="{F7B78730-89B7-434E-AEED-8EA132CC199E}" type="presOf" srcId="{62CB50AC-66C9-4A3D-A478-384BB5FD5FE7}" destId="{40F87DC1-9B7B-4654-87EF-7662C16E30C8}" srcOrd="0" destOrd="0" presId="urn:microsoft.com/office/officeart/2008/layout/VerticalCurvedList"/>
    <dgm:cxn modelId="{F2184242-7B08-4C9F-8F1E-EE9764DF0282}" type="presOf" srcId="{8FFE15A3-01FE-4090-9578-034A9DD050A9}" destId="{4B57792E-21BE-4571-B3FF-A068BA763EE2}" srcOrd="0" destOrd="0" presId="urn:microsoft.com/office/officeart/2008/layout/VerticalCurvedList"/>
    <dgm:cxn modelId="{B5A5A76A-D7CF-429C-B101-7A8EBC3DD1A4}" type="presOf" srcId="{52DC5811-FF75-4B6B-8265-5B2DFCED2C91}" destId="{1865D4BF-B000-4088-BB1C-B63D65EE131D}" srcOrd="0" destOrd="0" presId="urn:microsoft.com/office/officeart/2008/layout/VerticalCurvedList"/>
    <dgm:cxn modelId="{B2699793-CABE-4100-A973-2F87CFA5E053}" srcId="{52DC5811-FF75-4B6B-8265-5B2DFCED2C91}" destId="{62CB50AC-66C9-4A3D-A478-384BB5FD5FE7}" srcOrd="2" destOrd="0" parTransId="{2DC4D8DA-4C99-475B-AA67-EEA4BF9DB949}" sibTransId="{5A42BCCB-D427-4709-8344-9E7F1B225B0B}"/>
    <dgm:cxn modelId="{EFD114AE-B4CC-4A20-91E3-7DC1185F845B}" srcId="{52DC5811-FF75-4B6B-8265-5B2DFCED2C91}" destId="{40692303-F7C9-4301-B93E-4620EFA5A8CC}" srcOrd="3" destOrd="0" parTransId="{187E98B4-9C8C-467B-B01E-1816FA05BAEE}" sibTransId="{16D27B75-29AC-4C33-A535-8DF12CE812F1}"/>
    <dgm:cxn modelId="{F26CFDD1-E7C4-4EC3-A0DC-BFAF2FE22A4D}" type="presOf" srcId="{15225E72-999E-4CB7-AE1B-7660D0E006A8}" destId="{B57B55AB-CF85-4EC0-BCCF-F19AE9DDB8AA}" srcOrd="0" destOrd="0" presId="urn:microsoft.com/office/officeart/2008/layout/VerticalCurvedList"/>
    <dgm:cxn modelId="{86E5D2E7-3805-42B6-9CF6-C91B4CDB4968}" srcId="{52DC5811-FF75-4B6B-8265-5B2DFCED2C91}" destId="{15225E72-999E-4CB7-AE1B-7660D0E006A8}" srcOrd="1" destOrd="0" parTransId="{F7C45318-CD7A-4491-B915-C23B75A2C093}" sibTransId="{3EE285A5-57DE-43DA-938A-FEB7FEDC6B2E}"/>
    <dgm:cxn modelId="{30F68211-36C9-43F8-8129-4FF7AE161061}" type="presParOf" srcId="{1865D4BF-B000-4088-BB1C-B63D65EE131D}" destId="{24A3A483-604D-48F0-88C9-97E4AC83F00A}" srcOrd="0" destOrd="0" presId="urn:microsoft.com/office/officeart/2008/layout/VerticalCurvedList"/>
    <dgm:cxn modelId="{6EE9BA15-3DC9-4404-8B6B-B331AF2E7402}" type="presParOf" srcId="{24A3A483-604D-48F0-88C9-97E4AC83F00A}" destId="{4AF85CEC-A860-416C-A867-8DD25E955010}" srcOrd="0" destOrd="0" presId="urn:microsoft.com/office/officeart/2008/layout/VerticalCurvedList"/>
    <dgm:cxn modelId="{E355F7F8-60D1-4968-8735-E78298C0EC66}" type="presParOf" srcId="{4AF85CEC-A860-416C-A867-8DD25E955010}" destId="{38C86C2F-450D-40D5-BEB1-7D3F86BEB539}" srcOrd="0" destOrd="0" presId="urn:microsoft.com/office/officeart/2008/layout/VerticalCurvedList"/>
    <dgm:cxn modelId="{0F3D1394-4D5B-4741-8573-214C164F21A3}" type="presParOf" srcId="{4AF85CEC-A860-416C-A867-8DD25E955010}" destId="{954E3DF6-F8FD-4927-AED6-B637DBBE3181}" srcOrd="1" destOrd="0" presId="urn:microsoft.com/office/officeart/2008/layout/VerticalCurvedList"/>
    <dgm:cxn modelId="{EB685BCB-12D5-452A-A37B-88484EC555F1}" type="presParOf" srcId="{4AF85CEC-A860-416C-A867-8DD25E955010}" destId="{EE63B1BD-2140-4F87-83E5-6023788E2D49}" srcOrd="2" destOrd="0" presId="urn:microsoft.com/office/officeart/2008/layout/VerticalCurvedList"/>
    <dgm:cxn modelId="{107C9A2D-E395-489C-BF89-65DF5CDDCB20}" type="presParOf" srcId="{4AF85CEC-A860-416C-A867-8DD25E955010}" destId="{52B5EF12-D985-4469-9D2B-1EAB24EFF1EB}" srcOrd="3" destOrd="0" presId="urn:microsoft.com/office/officeart/2008/layout/VerticalCurvedList"/>
    <dgm:cxn modelId="{0F96B458-0B95-4926-A797-A22692928C89}" type="presParOf" srcId="{24A3A483-604D-48F0-88C9-97E4AC83F00A}" destId="{4B57792E-21BE-4571-B3FF-A068BA763EE2}" srcOrd="1" destOrd="0" presId="urn:microsoft.com/office/officeart/2008/layout/VerticalCurvedList"/>
    <dgm:cxn modelId="{45C6AA90-A12C-4B19-AF6E-7AF2955EED1A}" type="presParOf" srcId="{24A3A483-604D-48F0-88C9-97E4AC83F00A}" destId="{03EF9C35-2A37-4A74-BE66-3CD018B6C32F}" srcOrd="2" destOrd="0" presId="urn:microsoft.com/office/officeart/2008/layout/VerticalCurvedList"/>
    <dgm:cxn modelId="{A6130890-AF95-49F8-8F4C-D0124EE62A8D}" type="presParOf" srcId="{03EF9C35-2A37-4A74-BE66-3CD018B6C32F}" destId="{897CD430-44E5-4EEF-87E3-B0453CACD74D}" srcOrd="0" destOrd="0" presId="urn:microsoft.com/office/officeart/2008/layout/VerticalCurvedList"/>
    <dgm:cxn modelId="{0E8FDFD6-2361-413E-9AB9-651CDE433082}" type="presParOf" srcId="{24A3A483-604D-48F0-88C9-97E4AC83F00A}" destId="{B57B55AB-CF85-4EC0-BCCF-F19AE9DDB8AA}" srcOrd="3" destOrd="0" presId="urn:microsoft.com/office/officeart/2008/layout/VerticalCurvedList"/>
    <dgm:cxn modelId="{B89A91BF-9239-43B0-B928-83636BA7B197}" type="presParOf" srcId="{24A3A483-604D-48F0-88C9-97E4AC83F00A}" destId="{18403162-C57E-412F-AA54-11A6BA244AB1}" srcOrd="4" destOrd="0" presId="urn:microsoft.com/office/officeart/2008/layout/VerticalCurvedList"/>
    <dgm:cxn modelId="{7C000EAD-05E9-425A-957A-564AD5691218}" type="presParOf" srcId="{18403162-C57E-412F-AA54-11A6BA244AB1}" destId="{6C338B3E-DFBD-4EFD-A6BC-BD7E904C68F3}" srcOrd="0" destOrd="0" presId="urn:microsoft.com/office/officeart/2008/layout/VerticalCurvedList"/>
    <dgm:cxn modelId="{C2106EAE-C7FB-407D-9F4D-63E6454A30B6}" type="presParOf" srcId="{24A3A483-604D-48F0-88C9-97E4AC83F00A}" destId="{40F87DC1-9B7B-4654-87EF-7662C16E30C8}" srcOrd="5" destOrd="0" presId="urn:microsoft.com/office/officeart/2008/layout/VerticalCurvedList"/>
    <dgm:cxn modelId="{980EB2E8-AE11-4FF9-9D96-7000528E9B00}" type="presParOf" srcId="{24A3A483-604D-48F0-88C9-97E4AC83F00A}" destId="{10CE3AC9-6902-4774-B960-9E8BC6B0C616}" srcOrd="6" destOrd="0" presId="urn:microsoft.com/office/officeart/2008/layout/VerticalCurvedList"/>
    <dgm:cxn modelId="{DD22071C-6286-45B6-82CF-CE341B1FC40A}" type="presParOf" srcId="{10CE3AC9-6902-4774-B960-9E8BC6B0C616}" destId="{90AF801B-1357-4AA3-9812-25A1B3B625CB}" srcOrd="0" destOrd="0" presId="urn:microsoft.com/office/officeart/2008/layout/VerticalCurvedList"/>
    <dgm:cxn modelId="{4BD7E360-BB16-4182-A497-4C56A2CBA840}" type="presParOf" srcId="{24A3A483-604D-48F0-88C9-97E4AC83F00A}" destId="{0F9DC228-9896-48B9-A731-012E36CB3F15}" srcOrd="7" destOrd="0" presId="urn:microsoft.com/office/officeart/2008/layout/VerticalCurvedList"/>
    <dgm:cxn modelId="{EBE97EA7-F393-451A-B80B-76244C261D4A}" type="presParOf" srcId="{24A3A483-604D-48F0-88C9-97E4AC83F00A}" destId="{DA8BE9E4-CFC6-44A9-8C11-FDEF0B2BF480}" srcOrd="8" destOrd="0" presId="urn:microsoft.com/office/officeart/2008/layout/VerticalCurvedList"/>
    <dgm:cxn modelId="{22B6744D-0F96-4F1D-8015-761F6B847377}" type="presParOf" srcId="{DA8BE9E4-CFC6-44A9-8C11-FDEF0B2BF480}" destId="{2014246A-6A05-40D5-A646-C9FC8167E83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多项式拟合</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6DE3DC27-C894-4548-B926-C3390321CA6A}">
      <dgm:prSet phldrT="[文本]"/>
      <dgm:spPr/>
      <dgm:t>
        <a:bodyPr/>
        <a:lstStyle/>
        <a:p>
          <a:r>
            <a:rPr lang="zh-CN" altLang="en-US" dirty="0"/>
            <a:t>最小二乘法</a:t>
          </a:r>
        </a:p>
      </dgm:t>
    </dgm:pt>
    <dgm:pt modelId="{EBBB56A6-8686-4BC6-8EFF-015A684E0FCA}" type="parTrans" cxnId="{186CD539-1275-4E1E-9151-45A2A0133583}">
      <dgm:prSet/>
      <dgm:spPr/>
      <dgm:t>
        <a:bodyPr/>
        <a:lstStyle/>
        <a:p>
          <a:endParaRPr lang="zh-CN" altLang="en-US"/>
        </a:p>
      </dgm:t>
    </dgm:pt>
    <dgm:pt modelId="{4457B3D4-DBD7-41EF-864E-CDBDC419703D}" type="sibTrans" cxnId="{186CD539-1275-4E1E-9151-45A2A0133583}">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dirty="0"/>
            <a:t>优化</a:t>
          </a:r>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a:t>
          </a:r>
          <a:endParaRPr lang="zh-CN" altLang="en-US" dirty="0"/>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0" presStyleCnt="4">
        <dgm:presLayoutVars>
          <dgm:chMax val="0"/>
          <dgm:chPref val="0"/>
          <dgm:bulletEnabled val="1"/>
        </dgm:presLayoutVars>
      </dgm:prSet>
      <dgm:spPr/>
    </dgm:pt>
    <dgm:pt modelId="{EE23FAF4-8768-4D90-A6BC-9C48AEA9AA1F}" type="pres">
      <dgm:prSet presAssocID="{12385A7F-B2E3-47DE-997D-4996FF4ADAE4}" presName="desTx" presStyleLbl="alignAccFollowNode1" presStyleIdx="0" presStyleCnt="4">
        <dgm:presLayoutVars>
          <dgm:bulletEnabled val="1"/>
        </dgm:presLayoutVars>
      </dgm:prSet>
      <dgm:spPr/>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1" presStyleCnt="4">
        <dgm:presLayoutVars>
          <dgm:chMax val="0"/>
          <dgm:chPref val="0"/>
          <dgm:bulletEnabled val="1"/>
        </dgm:presLayoutVars>
      </dgm:prSet>
      <dgm:spPr/>
    </dgm:pt>
    <dgm:pt modelId="{20287C72-3AAB-4957-B6C5-CFD412CA4004}" type="pres">
      <dgm:prSet presAssocID="{319A7A7B-376E-4AFB-9CC5-EBCDB7482F9F}" presName="desTx" presStyleLbl="alignAccFollowNode1" presStyleIdx="1" presStyleCnt="4">
        <dgm:presLayoutVars>
          <dgm:bulletEnabled val="1"/>
        </dgm:presLayoutVars>
      </dgm:prSet>
      <dgm:spPr/>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2" presStyleCnt="4">
        <dgm:presLayoutVars>
          <dgm:chMax val="0"/>
          <dgm:chPref val="0"/>
          <dgm:bulletEnabled val="1"/>
        </dgm:presLayoutVars>
      </dgm:prSet>
      <dgm:spPr/>
    </dgm:pt>
    <dgm:pt modelId="{6D9D0ABC-12BC-42FD-B32D-F484BB2E955B}" type="pres">
      <dgm:prSet presAssocID="{08F24174-A4CD-4CBD-8335-14D9376FF6E3}" presName="desTx" presStyleLbl="alignAccFollowNode1" presStyleIdx="2" presStyleCnt="4">
        <dgm:presLayoutVars>
          <dgm:bulletEnabled val="1"/>
        </dgm:presLayoutVars>
      </dgm:prSet>
      <dgm:spPr/>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3" presStyleCnt="4">
        <dgm:presLayoutVars>
          <dgm:chMax val="0"/>
          <dgm:chPref val="0"/>
          <dgm:bulletEnabled val="1"/>
        </dgm:presLayoutVars>
      </dgm:prSet>
      <dgm:spPr/>
    </dgm:pt>
    <dgm:pt modelId="{796411D0-3C4E-434A-B4E1-D99091C107BB}" type="pres">
      <dgm:prSet presAssocID="{57A28028-77D2-4277-9970-63BACBD13F4D}" presName="desTx" presStyleLbl="alignAccFollowNode1" presStyleIdx="3" presStyleCnt="4">
        <dgm:presLayoutVars>
          <dgm:bulletEnabled val="1"/>
        </dgm:presLayoutVars>
      </dgm:prSet>
      <dgm:spPr/>
    </dgm:pt>
  </dgm:ptLst>
  <dgm:cxnLst>
    <dgm:cxn modelId="{4C9B4202-25CA-40F9-930E-F6A64404A130}" type="presOf" srcId="{9F225015-9585-428B-A5AF-6F85FB018702}" destId="{6D9D0ABC-12BC-42FD-B32D-F484BB2E955B}" srcOrd="0" destOrd="6" presId="urn:microsoft.com/office/officeart/2005/8/layout/hList1"/>
    <dgm:cxn modelId="{89DA3405-AB33-4405-9FFF-4C2BA08CAEC7}" type="presOf" srcId="{6EE84440-A179-442E-AC6F-3D005F19E6C4}" destId="{EE23FAF4-8768-4D90-A6BC-9C48AEA9AA1F}" srcOrd="0" destOrd="0" presId="urn:microsoft.com/office/officeart/2005/8/layout/hList1"/>
    <dgm:cxn modelId="{AD27BE0F-B037-4E11-B06D-B0BC54A8C62C}" type="presOf" srcId="{41EBC1AB-360E-4B9C-8C49-CBCB1CFAC31E}" destId="{796411D0-3C4E-434A-B4E1-D99091C107BB}" srcOrd="0" destOrd="2" presId="urn:microsoft.com/office/officeart/2005/8/layout/hList1"/>
    <dgm:cxn modelId="{9799A315-573A-43EB-AC3A-AD12AD5562DE}" srcId="{A5587D8A-F7F7-4405-AA88-A677C8E061CD}" destId="{08F24174-A4CD-4CBD-8335-14D9376FF6E3}" srcOrd="2" destOrd="0" parTransId="{C8C67AA3-5412-4FDA-8649-5A4B26406DFB}" sibTransId="{C775B678-3D25-4885-ADF3-A065374FD825}"/>
    <dgm:cxn modelId="{2C8F5B17-361D-4247-A35E-0D6F7146F601}" type="presOf" srcId="{097D7BC2-8D15-4CF4-8576-879C3E19D053}" destId="{EE23FAF4-8768-4D90-A6BC-9C48AEA9AA1F}" srcOrd="0" destOrd="6" presId="urn:microsoft.com/office/officeart/2005/8/layout/hList1"/>
    <dgm:cxn modelId="{C058171A-23E7-402E-9B38-358B8ED8B513}" type="presOf" srcId="{B9D80B6A-426E-4367-A50F-2C92EFE309BC}" destId="{EE23FAF4-8768-4D90-A6BC-9C48AEA9AA1F}" srcOrd="0" destOrd="9"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77756A24-1C71-4E22-93C0-7C5A397ACBA7}" type="presOf" srcId="{12385A7F-B2E3-47DE-997D-4996FF4ADAE4}" destId="{81E0275B-AF3D-4299-B200-D296AD9C71FB}" srcOrd="0" destOrd="0" presId="urn:microsoft.com/office/officeart/2005/8/layout/hList1"/>
    <dgm:cxn modelId="{82FD2D26-89D1-4BE2-AE4E-29B4966789D6}" type="presOf" srcId="{4318ABA4-0340-4450-980D-09834F0884E4}" destId="{796411D0-3C4E-434A-B4E1-D99091C107BB}" srcOrd="0" destOrd="3" presId="urn:microsoft.com/office/officeart/2005/8/layout/hList1"/>
    <dgm:cxn modelId="{6FE5CD27-150F-4876-9CAA-409EE7C67724}" type="presOf" srcId="{1B5965B6-A33E-442A-9A25-8A2D8EB23093}" destId="{20287C72-3AAB-4957-B6C5-CFD412CA4004}" srcOrd="0" destOrd="4" presId="urn:microsoft.com/office/officeart/2005/8/layout/hList1"/>
    <dgm:cxn modelId="{37ADEA27-C051-47C0-98FF-8A2D10D5B9BE}" type="presOf" srcId="{A0303C04-8C8A-4DAD-AAD9-EE32896C7E55}" destId="{EE23FAF4-8768-4D90-A6BC-9C48AEA9AA1F}" srcOrd="0" destOrd="4" presId="urn:microsoft.com/office/officeart/2005/8/layout/hList1"/>
    <dgm:cxn modelId="{51DF772A-3FBA-458C-B9B9-A620B7A745A6}" type="presOf" srcId="{A3BF1A4B-0F2A-4B81-89CD-8E82EEFC59AB}" destId="{20287C72-3AAB-4957-B6C5-CFD412CA4004}" srcOrd="0" destOrd="2"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27F2E22B-005D-4C6A-A015-72D12B3F6693}" srcId="{319A7A7B-376E-4AFB-9CC5-EBCDB7482F9F}" destId="{D8C4CA14-D911-4B37-999B-09BD855AF5BF}" srcOrd="0" destOrd="0" parTransId="{219974A8-5B53-4C9F-9B08-D9CA40CD64C1}" sibTransId="{9936B20B-4B1F-41D5-B6FF-1ACCD1BDA01A}"/>
    <dgm:cxn modelId="{D7925A2E-6B9F-4E66-A61D-B85F1380B22F}" srcId="{12385A7F-B2E3-47DE-997D-4996FF4ADAE4}" destId="{EBD88137-22AE-4929-9660-ABBDEAEA29BA}" srcOrd="5" destOrd="0" parTransId="{A6FDE5D6-57D0-4D0A-B827-F7078E41A3A4}" sibTransId="{51643034-96B3-4883-919B-EF639A55C62E}"/>
    <dgm:cxn modelId="{6DC71E2F-C665-478A-81A2-3713D7144273}" type="presOf" srcId="{2EF5E0E8-BE3A-4E0F-BA2F-BA8353E662E2}" destId="{EE23FAF4-8768-4D90-A6BC-9C48AEA9AA1F}" srcOrd="0" destOrd="7"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186CD539-1275-4E1E-9151-45A2A0133583}" srcId="{12385A7F-B2E3-47DE-997D-4996FF4ADAE4}" destId="{6DE3DC27-C894-4548-B926-C3390321CA6A}" srcOrd="1" destOrd="0" parTransId="{EBBB56A6-8686-4BC6-8EFF-015A684E0FCA}" sibTransId="{4457B3D4-DBD7-41EF-864E-CDBDC419703D}"/>
    <dgm:cxn modelId="{05C1B23E-D296-4762-8186-707D7BA42E54}" srcId="{08F24174-A4CD-4CBD-8335-14D9376FF6E3}" destId="{9F225015-9585-428B-A5AF-6F85FB018702}" srcOrd="6" destOrd="0" parTransId="{96E20922-F92D-4DD7-91C1-89AA58D8C5D0}" sibTransId="{DE4FC9B7-631B-43FC-9E65-721356FF2B1B}"/>
    <dgm:cxn modelId="{BD9D6C3F-9C30-44CF-96D1-362F487D3B59}" type="presOf" srcId="{17FA2C77-5AA6-43AF-8A82-2BDF371527DE}" destId="{796411D0-3C4E-434A-B4E1-D99091C107BB}" srcOrd="0" destOrd="1" presId="urn:microsoft.com/office/officeart/2005/8/layout/hList1"/>
    <dgm:cxn modelId="{CC517240-8CCC-4B2F-B3AB-61FEEFCC0ED2}" type="presOf" srcId="{A8A3157D-EE20-4082-BE81-0BCA8A4646C2}" destId="{6D9D0ABC-12BC-42FD-B32D-F484BB2E955B}" srcOrd="0" destOrd="2" presId="urn:microsoft.com/office/officeart/2005/8/layout/hList1"/>
    <dgm:cxn modelId="{9A58DE42-B05D-4377-8857-DB3FF58D4134}" type="presOf" srcId="{B198D8EF-D3D0-468B-A758-0F3475BDF54E}" destId="{6D9D0ABC-12BC-42FD-B32D-F484BB2E955B}" srcOrd="0" destOrd="1"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9BBD3746-5A5A-4000-A36F-4A5BD4802DC1}" type="presOf" srcId="{08F24174-A4CD-4CBD-8335-14D9376FF6E3}" destId="{7399F8E4-3398-4F24-8B93-EF205C1A17DD}" srcOrd="0" destOrd="0" presId="urn:microsoft.com/office/officeart/2005/8/layout/hList1"/>
    <dgm:cxn modelId="{B7EFB546-AA24-4C72-AD32-D5D2EFC1ABAB}" srcId="{319A7A7B-376E-4AFB-9CC5-EBCDB7482F9F}" destId="{40E2F6DA-AB5B-4BBE-BA42-38C9A9CEC691}" srcOrd="1" destOrd="0" parTransId="{A7D427D1-1F4E-4898-8D57-75DBD9175142}" sibTransId="{ADA58A91-4CA2-446A-AB80-2384EBA9E6B2}"/>
    <dgm:cxn modelId="{AF5BED4A-4FC3-4CB5-B351-0C82BA0C9F48}" type="presOf" srcId="{319A7A7B-376E-4AFB-9CC5-EBCDB7482F9F}" destId="{FD00538C-AD46-44D4-BAD8-E2AF5D733166}" srcOrd="0" destOrd="0" presId="urn:microsoft.com/office/officeart/2005/8/layout/hList1"/>
    <dgm:cxn modelId="{34709A4F-DE0B-474A-8469-E4FFD58D6AF7}" type="presOf" srcId="{0307DB1A-96AD-4ADC-BE9D-590E3FB361EC}" destId="{EE23FAF4-8768-4D90-A6BC-9C48AEA9AA1F}" srcOrd="0" destOrd="8" presId="urn:microsoft.com/office/officeart/2005/8/layout/hList1"/>
    <dgm:cxn modelId="{36BA2953-5DC2-40F3-8CBD-C721F80F23FE}" type="presOf" srcId="{EBD88137-22AE-4929-9660-ABBDEAEA29BA}" destId="{EE23FAF4-8768-4D90-A6BC-9C48AEA9AA1F}" srcOrd="0" destOrd="5" presId="urn:microsoft.com/office/officeart/2005/8/layout/hList1"/>
    <dgm:cxn modelId="{92EBC853-E5FB-4005-97D6-5FA107B39C53}" type="presOf" srcId="{263C32CA-1010-4F62-A32E-45944099A3C8}" destId="{20287C72-3AAB-4957-B6C5-CFD412CA4004}" srcOrd="0" destOrd="3" presId="urn:microsoft.com/office/officeart/2005/8/layout/hList1"/>
    <dgm:cxn modelId="{9BC7FA53-4C11-4AF5-88B7-1716C11084A5}" srcId="{319A7A7B-376E-4AFB-9CC5-EBCDB7482F9F}" destId="{A3BF1A4B-0F2A-4B81-89CD-8E82EEFC59AB}" srcOrd="2" destOrd="0" parTransId="{AD717B4A-DFB2-46E7-ACB9-B95FA21E435D}" sibTransId="{793640CF-F7CD-446B-BD32-B16E9406A2B6}"/>
    <dgm:cxn modelId="{9F36A054-26D2-40D4-882E-4811CFA9CFD6}" srcId="{A5587D8A-F7F7-4405-AA88-A677C8E061CD}" destId="{319A7A7B-376E-4AFB-9CC5-EBCDB7482F9F}" srcOrd="1" destOrd="0" parTransId="{FA3F9CE9-5FC5-4926-A4E4-E2B255192240}" sibTransId="{8AFACC4D-6C6E-4876-8FD5-3869E1EDBDE4}"/>
    <dgm:cxn modelId="{72B14A77-152F-4A47-BE75-774A7CADB7E9}" srcId="{319A7A7B-376E-4AFB-9CC5-EBCDB7482F9F}" destId="{263C32CA-1010-4F62-A32E-45944099A3C8}" srcOrd="3" destOrd="0" parTransId="{1DAA29C1-59E7-4688-A541-C98DF1FB601F}" sibTransId="{F8E28B03-7489-4042-92EF-BF1FFB1D4D30}"/>
    <dgm:cxn modelId="{984FDD5A-2853-4853-B1F9-9625D7B4335F}" srcId="{A5587D8A-F7F7-4405-AA88-A677C8E061CD}" destId="{12385A7F-B2E3-47DE-997D-4996FF4ADAE4}" srcOrd="0" destOrd="0" parTransId="{3B01F3BB-ED10-4ED0-9B72-321FA69205D3}" sibTransId="{559E3E90-53F8-4E5B-9A9A-608772AFA637}"/>
    <dgm:cxn modelId="{2DAFB47D-F949-436B-8A65-A5DAF249B5C8}" srcId="{12385A7F-B2E3-47DE-997D-4996FF4ADAE4}" destId="{9B2A35D2-BED9-4E81-8117-834997686816}" srcOrd="2" destOrd="0" parTransId="{AC151406-7FCA-4D17-AB70-D38117D04515}" sibTransId="{D84CBA9F-DE9D-4507-8EA7-AE46AF3466FB}"/>
    <dgm:cxn modelId="{8DC75681-AC05-46E6-BCF6-BC750E03703B}" srcId="{08F24174-A4CD-4CBD-8335-14D9376FF6E3}" destId="{A425C22B-B874-4CA8-AA2D-50F84A410D8F}" srcOrd="0" destOrd="0" parTransId="{A656AD7F-5664-42F7-BB79-4AEDDE268862}" sibTransId="{878132CC-0E18-4F51-9046-9EF70480ECFC}"/>
    <dgm:cxn modelId="{B3281B82-6194-442D-8C43-0F27C1FC81F9}" srcId="{A5587D8A-F7F7-4405-AA88-A677C8E061CD}" destId="{57A28028-77D2-4277-9970-63BACBD13F4D}" srcOrd="3" destOrd="0" parTransId="{7BF52FAA-664D-40BD-BE7E-2F486B71085D}" sibTransId="{76A3073E-5C78-4F3B-A19C-56AE1B040A80}"/>
    <dgm:cxn modelId="{CC8B7487-22F9-4922-80AB-052677A37047}" type="presOf" srcId="{D8C4CA14-D911-4B37-999B-09BD855AF5BF}" destId="{20287C72-3AAB-4957-B6C5-CFD412CA4004}" srcOrd="0" destOrd="0"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6AD69892-866B-4A44-A56F-54A360F818FF}" type="presOf" srcId="{80E71593-A577-4032-8C9A-E945F2204C0C}" destId="{20287C72-3AAB-4957-B6C5-CFD412CA4004}" srcOrd="0" destOrd="6" presId="urn:microsoft.com/office/officeart/2005/8/layout/hList1"/>
    <dgm:cxn modelId="{CECA8093-8C9B-42CE-BB99-895C3F8E9EC0}" srcId="{12385A7F-B2E3-47DE-997D-4996FF4ADAE4}" destId="{BCA700CC-BDB5-4FE9-9640-9C264D5AF3BD}" srcOrd="10" destOrd="0" parTransId="{DC415AD4-8DC4-4050-BC5F-AF71524697F7}" sibTransId="{0AC73A27-9CBD-4FF2-BA4F-91AA4A37D598}"/>
    <dgm:cxn modelId="{3884E593-35EB-4D61-8E97-974310960F56}" srcId="{57A28028-77D2-4277-9970-63BACBD13F4D}" destId="{E2D9A33B-56C0-4BEB-8430-F0FF883CE743}" srcOrd="5" destOrd="0" parTransId="{D6BF8A8B-FC16-4D97-833D-9F4FB85AEB67}" sibTransId="{EE8541B7-6291-49A0-8D09-45771921C73D}"/>
    <dgm:cxn modelId="{AE047D9A-9263-4186-BBCD-B7945977247E}" srcId="{12385A7F-B2E3-47DE-997D-4996FF4ADAE4}" destId="{F563B7B6-DF65-4E9F-A4B2-18AE58DD2D84}" srcOrd="3" destOrd="0" parTransId="{1A1053CD-4DE4-4BD7-889A-9810F16EDAE9}" sibTransId="{0CEB9BD9-79EB-48EF-BFF3-203ECB2A15A8}"/>
    <dgm:cxn modelId="{15CE1FA6-0E7C-42DB-856F-E64CF17AFE45}" srcId="{319A7A7B-376E-4AFB-9CC5-EBCDB7482F9F}" destId="{80E71593-A577-4032-8C9A-E945F2204C0C}" srcOrd="6" destOrd="0" parTransId="{4AB9BA81-BEF2-4FFA-AD01-772E4275C8DA}" sibTransId="{21E9A853-B8BE-45A8-86D8-EA774F173B1F}"/>
    <dgm:cxn modelId="{DB41FEA6-7D50-4BD7-AF8A-6AF28CD56DC6}" srcId="{12385A7F-B2E3-47DE-997D-4996FF4ADAE4}" destId="{097D7BC2-8D15-4CF4-8576-879C3E19D053}" srcOrd="6" destOrd="0" parTransId="{EFA90E66-1C7B-4601-9669-425ACCB0CE0F}" sibTransId="{C3B811FE-DC2B-46A8-8EAF-07A3011A7914}"/>
    <dgm:cxn modelId="{330CA0AA-5649-42EC-9A49-4BACE5ACA82C}" type="presOf" srcId="{9075A47C-91B5-4890-B46A-2FCFC80F339C}" destId="{6D9D0ABC-12BC-42FD-B32D-F484BB2E955B}" srcOrd="0" destOrd="3" presId="urn:microsoft.com/office/officeart/2005/8/layout/hList1"/>
    <dgm:cxn modelId="{30B704AF-072B-44EE-A01C-E34667C81C94}" srcId="{57A28028-77D2-4277-9970-63BACBD13F4D}" destId="{4318ABA4-0340-4450-980D-09834F0884E4}" srcOrd="3" destOrd="0" parTransId="{FC136A0E-AE92-41FF-8A13-F79C4B2E40AA}" sibTransId="{D0643A55-0A35-4EE5-92F0-0699FC581627}"/>
    <dgm:cxn modelId="{A5C157B0-3346-4871-9AF1-1CCA8DC6E9EF}" srcId="{12385A7F-B2E3-47DE-997D-4996FF4ADAE4}" destId="{A0303C04-8C8A-4DAD-AAD9-EE32896C7E55}" srcOrd="4" destOrd="0" parTransId="{DD15930E-4454-46EB-9FE0-DC121D9A9138}" sibTransId="{CE665539-CED4-4395-88FA-C52684FAB4B2}"/>
    <dgm:cxn modelId="{95D3A1B4-7A5A-4813-BE4E-CE9EAB70AB06}" type="presOf" srcId="{BCA700CC-BDB5-4FE9-9640-9C264D5AF3BD}" destId="{EE23FAF4-8768-4D90-A6BC-9C48AEA9AA1F}" srcOrd="0" destOrd="10" presId="urn:microsoft.com/office/officeart/2005/8/layout/hList1"/>
    <dgm:cxn modelId="{E9AE8FB5-0443-41EE-9605-D03BCDF0D021}" type="presOf" srcId="{8A5E98F2-3EEE-4EAE-B6DA-25BB7E1B620A}" destId="{796411D0-3C4E-434A-B4E1-D99091C107BB}" srcOrd="0" destOrd="0" presId="urn:microsoft.com/office/officeart/2005/8/layout/hList1"/>
    <dgm:cxn modelId="{B5E03AB7-5D4C-4967-99DC-0636C6023BE6}" type="presOf" srcId="{A425C22B-B874-4CA8-AA2D-50F84A410D8F}" destId="{6D9D0ABC-12BC-42FD-B32D-F484BB2E955B}" srcOrd="0" destOrd="0" presId="urn:microsoft.com/office/officeart/2005/8/layout/hList1"/>
    <dgm:cxn modelId="{8A66A4B7-D8E5-4A7D-A03C-457AE9CF0D6D}" type="presOf" srcId="{35C5DDDD-6D03-4DE5-B50E-66DF9535C6A9}" destId="{6D9D0ABC-12BC-42FD-B32D-F484BB2E955B}" srcOrd="0" destOrd="5"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94E24DC7-F227-4F5A-AC5D-79422B341580}" srcId="{08F24174-A4CD-4CBD-8335-14D9376FF6E3}" destId="{A8A3157D-EE20-4082-BE81-0BCA8A4646C2}" srcOrd="2" destOrd="0" parTransId="{6BD45D7A-2C46-4023-ACBC-9E98F41E01DC}" sibTransId="{F39EAB1B-AA0C-4C6E-B9D7-256A59809647}"/>
    <dgm:cxn modelId="{10D323CA-9B2D-42BB-975C-905B574DAB9C}" type="presOf" srcId="{9B2A35D2-BED9-4E81-8117-834997686816}" destId="{EE23FAF4-8768-4D90-A6BC-9C48AEA9AA1F}" srcOrd="0" destOrd="2" presId="urn:microsoft.com/office/officeart/2005/8/layout/hList1"/>
    <dgm:cxn modelId="{2B97D6CD-C965-48EF-90AE-DF0F5881FCA6}" srcId="{08F24174-A4CD-4CBD-8335-14D9376FF6E3}" destId="{F5BAECF3-D619-4A9E-8AB1-982C2A325F52}" srcOrd="4" destOrd="0" parTransId="{5F80E5EE-8D50-452D-B1AB-0FB4EEB57FA1}" sibTransId="{D76DDA2D-6858-4793-92DD-C5AEBCFCB940}"/>
    <dgm:cxn modelId="{1E9972D3-5D5B-4540-9F5B-205D71D8318E}" srcId="{08F24174-A4CD-4CBD-8335-14D9376FF6E3}" destId="{9075A47C-91B5-4890-B46A-2FCFC80F339C}" srcOrd="3" destOrd="0" parTransId="{16AC447C-BEE3-4885-924A-679C2188CD7D}" sibTransId="{1DF7BD3A-0BC7-4431-A3E4-B449859E23F5}"/>
    <dgm:cxn modelId="{85F102D9-385B-40D4-96EF-2AC7549D1A1B}" type="presOf" srcId="{1FA9CEC1-D6D2-4480-AA4B-91E527F14244}" destId="{796411D0-3C4E-434A-B4E1-D99091C107BB}" srcOrd="0" destOrd="4"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57D4A8DB-BEDE-422D-86F8-241E85CD7603}" type="presOf" srcId="{E2D9A33B-56C0-4BEB-8430-F0FF883CE743}" destId="{796411D0-3C4E-434A-B4E1-D99091C107BB}" srcOrd="0" destOrd="5" presId="urn:microsoft.com/office/officeart/2005/8/layout/hList1"/>
    <dgm:cxn modelId="{4005C7E1-74E0-48A9-9F69-FEFC1422C20E}" type="presOf" srcId="{F563B7B6-DF65-4E9F-A4B2-18AE58DD2D84}" destId="{EE23FAF4-8768-4D90-A6BC-9C48AEA9AA1F}" srcOrd="0" destOrd="3" presId="urn:microsoft.com/office/officeart/2005/8/layout/hList1"/>
    <dgm:cxn modelId="{3F24DEE1-25BC-4856-A3DC-72EDC4D27173}" srcId="{08F24174-A4CD-4CBD-8335-14D9376FF6E3}" destId="{B198D8EF-D3D0-468B-A758-0F3475BDF54E}" srcOrd="1" destOrd="0" parTransId="{5BF9BEBC-1863-4D06-8E3B-E47F8FB6B094}" sibTransId="{78952575-451A-49FA-8465-A044DD8EA0C6}"/>
    <dgm:cxn modelId="{0BA38EE7-8A0B-45BF-BCD6-596CF5CDFED0}" srcId="{12385A7F-B2E3-47DE-997D-4996FF4ADAE4}" destId="{6EE84440-A179-442E-AC6F-3D005F19E6C4}" srcOrd="0" destOrd="0" parTransId="{10CD1C4A-02F9-4FEC-8B74-AB681FFB2333}" sibTransId="{580129FE-90E6-4951-A502-48AD1DAFAB12}"/>
    <dgm:cxn modelId="{D6FED3E7-C12C-4E43-84FE-D9560D0DEFD5}" type="presOf" srcId="{6DE3DC27-C894-4548-B926-C3390321CA6A}" destId="{EE23FAF4-8768-4D90-A6BC-9C48AEA9AA1F}" srcOrd="0" destOrd="1" presId="urn:microsoft.com/office/officeart/2005/8/layout/hList1"/>
    <dgm:cxn modelId="{92335DE8-72C7-4BC3-8C50-CEFF764DB9D1}" srcId="{08F24174-A4CD-4CBD-8335-14D9376FF6E3}" destId="{35C5DDDD-6D03-4DE5-B50E-66DF9535C6A9}" srcOrd="5" destOrd="0" parTransId="{9802C85F-BAAD-43DD-A467-C554AB28CFBE}" sibTransId="{C5865EDC-256A-429B-9438-94166709F446}"/>
    <dgm:cxn modelId="{0CF8A7E8-B905-460F-B594-58E7C2D952B6}" type="presOf" srcId="{0699DB40-A198-49EC-8B53-CCB6DF54D249}" destId="{20287C72-3AAB-4957-B6C5-CFD412CA4004}" srcOrd="0" destOrd="5" presId="urn:microsoft.com/office/officeart/2005/8/layout/hList1"/>
    <dgm:cxn modelId="{06F4C7E9-1555-43FD-9497-226E5A780EFE}" type="presOf" srcId="{A5587D8A-F7F7-4405-AA88-A677C8E061CD}" destId="{56B5842B-3116-4832-9713-298705147BDE}" srcOrd="0" destOrd="0" presId="urn:microsoft.com/office/officeart/2005/8/layout/hList1"/>
    <dgm:cxn modelId="{30C4AEEC-21D3-4D5B-890A-600D1EA2604F}" srcId="{319A7A7B-376E-4AFB-9CC5-EBCDB7482F9F}" destId="{1B5965B6-A33E-442A-9A25-8A2D8EB23093}" srcOrd="4" destOrd="0" parTransId="{1FD0670E-CB38-440E-B57C-C5A7BF1F878A}" sibTransId="{956F284E-D391-4F01-ACE4-8E8F4D3C6640}"/>
    <dgm:cxn modelId="{A5F110F3-1601-45EA-949A-8E73B9D86ABC}" srcId="{57A28028-77D2-4277-9970-63BACBD13F4D}" destId="{17FA2C77-5AA6-43AF-8A82-2BDF371527DE}" srcOrd="1" destOrd="0" parTransId="{17223CD6-96BF-45A1-8ADE-3CAB1969ADDE}" sibTransId="{BE6F1FC0-3A4C-458E-A208-587695AC9D5B}"/>
    <dgm:cxn modelId="{D9F9FEF4-8FC4-4E59-AE1B-AA7FECB9D77E}" type="presOf" srcId="{F5BAECF3-D619-4A9E-8AB1-982C2A325F52}" destId="{6D9D0ABC-12BC-42FD-B32D-F484BB2E955B}" srcOrd="0" destOrd="4" presId="urn:microsoft.com/office/officeart/2005/8/layout/hList1"/>
    <dgm:cxn modelId="{7131A8F7-89F2-47DC-B6D7-A6AA68013579}" type="presOf" srcId="{57A28028-77D2-4277-9970-63BACBD13F4D}" destId="{FAF5B232-2A05-4F6E-9405-2E49A439F1EF}" srcOrd="0" destOrd="0" presId="urn:microsoft.com/office/officeart/2005/8/layout/hList1"/>
    <dgm:cxn modelId="{91ABA8FC-08D6-41E1-B08C-F70E6BFE5686}" type="presOf" srcId="{40E2F6DA-AB5B-4BBE-BA42-38C9A9CEC691}" destId="{20287C72-3AAB-4957-B6C5-CFD412CA4004}" srcOrd="0" destOrd="1" presId="urn:microsoft.com/office/officeart/2005/8/layout/hList1"/>
    <dgm:cxn modelId="{F5F9D532-BD25-4EF3-BC17-0F02C093092D}" type="presParOf" srcId="{56B5842B-3116-4832-9713-298705147BDE}" destId="{F6966B4F-57E2-4624-834F-264B8D923C6D}" srcOrd="0" destOrd="0" presId="urn:microsoft.com/office/officeart/2005/8/layout/hList1"/>
    <dgm:cxn modelId="{248899BA-58BE-4CD0-A59F-C01D9ECC1D46}" type="presParOf" srcId="{F6966B4F-57E2-4624-834F-264B8D923C6D}" destId="{81E0275B-AF3D-4299-B200-D296AD9C71FB}" srcOrd="0" destOrd="0" presId="urn:microsoft.com/office/officeart/2005/8/layout/hList1"/>
    <dgm:cxn modelId="{AD30E02E-884F-4B5A-86FD-0502C75FAFDE}" type="presParOf" srcId="{F6966B4F-57E2-4624-834F-264B8D923C6D}" destId="{EE23FAF4-8768-4D90-A6BC-9C48AEA9AA1F}" srcOrd="1" destOrd="0" presId="urn:microsoft.com/office/officeart/2005/8/layout/hList1"/>
    <dgm:cxn modelId="{4DC7DF3D-E238-4BD0-A7EA-EA54C8BFFDB4}" type="presParOf" srcId="{56B5842B-3116-4832-9713-298705147BDE}" destId="{1EDD5E13-C61D-41F1-80B3-FCB526A1F0DF}" srcOrd="1" destOrd="0" presId="urn:microsoft.com/office/officeart/2005/8/layout/hList1"/>
    <dgm:cxn modelId="{45361581-7BD9-4EF3-8B42-0E6926293FC6}" type="presParOf" srcId="{56B5842B-3116-4832-9713-298705147BDE}" destId="{07E02DE1-31DE-4209-9B75-C34F2D854D3C}" srcOrd="2" destOrd="0" presId="urn:microsoft.com/office/officeart/2005/8/layout/hList1"/>
    <dgm:cxn modelId="{2C29E6BC-1EB4-4964-A52C-AE2B39ECDAE6}" type="presParOf" srcId="{07E02DE1-31DE-4209-9B75-C34F2D854D3C}" destId="{FD00538C-AD46-44D4-BAD8-E2AF5D733166}" srcOrd="0" destOrd="0" presId="urn:microsoft.com/office/officeart/2005/8/layout/hList1"/>
    <dgm:cxn modelId="{588DAB11-234A-458C-84A9-9A7734B57CC1}" type="presParOf" srcId="{07E02DE1-31DE-4209-9B75-C34F2D854D3C}" destId="{20287C72-3AAB-4957-B6C5-CFD412CA4004}" srcOrd="1" destOrd="0" presId="urn:microsoft.com/office/officeart/2005/8/layout/hList1"/>
    <dgm:cxn modelId="{B292C32A-4564-43C1-B07B-4C7FDF35831E}" type="presParOf" srcId="{56B5842B-3116-4832-9713-298705147BDE}" destId="{6A26AE12-1D6E-4039-B298-38C2DE4C7B21}" srcOrd="3" destOrd="0" presId="urn:microsoft.com/office/officeart/2005/8/layout/hList1"/>
    <dgm:cxn modelId="{BA2EBD40-663A-4186-9707-ABE742A1174D}" type="presParOf" srcId="{56B5842B-3116-4832-9713-298705147BDE}" destId="{20780324-8726-414D-B795-E2FEB5B23D1F}" srcOrd="4" destOrd="0" presId="urn:microsoft.com/office/officeart/2005/8/layout/hList1"/>
    <dgm:cxn modelId="{6383A894-A27B-45A3-9C95-AE0892803DA4}" type="presParOf" srcId="{20780324-8726-414D-B795-E2FEB5B23D1F}" destId="{7399F8E4-3398-4F24-8B93-EF205C1A17DD}" srcOrd="0" destOrd="0" presId="urn:microsoft.com/office/officeart/2005/8/layout/hList1"/>
    <dgm:cxn modelId="{006B271F-3EA3-4764-88E3-2525895891AB}" type="presParOf" srcId="{20780324-8726-414D-B795-E2FEB5B23D1F}" destId="{6D9D0ABC-12BC-42FD-B32D-F484BB2E955B}" srcOrd="1" destOrd="0" presId="urn:microsoft.com/office/officeart/2005/8/layout/hList1"/>
    <dgm:cxn modelId="{70097C43-4C0F-4B39-8544-72FF109725D8}" type="presParOf" srcId="{56B5842B-3116-4832-9713-298705147BDE}" destId="{E7524E08-1133-4096-844A-1A2E44376D33}" srcOrd="5" destOrd="0" presId="urn:microsoft.com/office/officeart/2005/8/layout/hList1"/>
    <dgm:cxn modelId="{270BFA4A-66D8-4C05-A799-CF44A2CEDB2B}" type="presParOf" srcId="{56B5842B-3116-4832-9713-298705147BDE}" destId="{277AC9B6-C7E5-40F1-B49C-45CA75DD1A4D}" srcOrd="6" destOrd="0" presId="urn:microsoft.com/office/officeart/2005/8/layout/hList1"/>
    <dgm:cxn modelId="{97F2FAF6-D547-432B-8B49-25287A91CC67}" type="presParOf" srcId="{277AC9B6-C7E5-40F1-B49C-45CA75DD1A4D}" destId="{FAF5B232-2A05-4F6E-9405-2E49A439F1EF}" srcOrd="0" destOrd="0" presId="urn:microsoft.com/office/officeart/2005/8/layout/hList1"/>
    <dgm:cxn modelId="{23B113CD-EAB7-4BF2-9B83-3A6F96DCC0BA}"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1" qsCatId="simple" csTypeId="urn:microsoft.com/office/officeart/2005/8/colors/colorful3"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pt>
  </dgm:ptLst>
  <dgm:cxnLst>
    <dgm:cxn modelId="{E22A0309-1AE1-4987-BF2A-12F7044B9BEC}" srcId="{589EDF21-D452-49EA-A421-28DA92A6EDB2}" destId="{8F4E7E76-AC66-4BFB-8D95-897CCB40BDD9}" srcOrd="0" destOrd="0" parTransId="{C512C5C6-320D-41AE-8918-6F549A081811}" sibTransId="{BE0FFFA1-AFAA-4574-A574-25E61EBD8A87}"/>
    <dgm:cxn modelId="{E5F21421-6E27-4DDE-9018-68D1C8C81E62}" srcId="{32E7CBD2-DBA5-454E-B679-093053784D82}" destId="{65C3DC24-C9D2-4EE2-AB62-F0A78509C15B}" srcOrd="0" destOrd="0" parTransId="{DA4EDE5B-5A76-4C1C-A388-2E160CA6DAC6}" sibTransId="{29D8579A-58BA-44A8-8BEE-F5629F9A5036}"/>
    <dgm:cxn modelId="{70B44F29-128D-4899-932D-520DE5449CD3}" type="presOf" srcId="{9D75CB47-EFC4-4B95-93E1-1114FCF154FF}" destId="{85FB0DFD-BDB7-42E7-B51A-A9EDA431B9CE}" srcOrd="0" destOrd="0" presId="urn:microsoft.com/office/officeart/2008/layout/CaptionedPictures"/>
    <dgm:cxn modelId="{45C5072B-DE91-4EB7-8800-4E2204496235}" type="presOf" srcId="{8F4E7E76-AC66-4BFB-8D95-897CCB40BDD9}" destId="{A2316A29-2B91-40FE-BB22-AFE684D9F9DA}" srcOrd="0" destOrd="0" presId="urn:microsoft.com/office/officeart/2008/layout/CaptionedPictures"/>
    <dgm:cxn modelId="{2EBED33F-3504-42D5-8847-B4A69D21E928}" type="presOf" srcId="{32E7CBD2-DBA5-454E-B679-093053784D82}" destId="{A2941941-898A-4CDC-8D24-7861806B0B26}" srcOrd="0" destOrd="0" presId="urn:microsoft.com/office/officeart/2008/layout/CaptionedPictures"/>
    <dgm:cxn modelId="{2EA6F35D-7DA6-4038-8A48-7FB4848A0A10}" type="presOf" srcId="{589EDF21-D452-49EA-A421-28DA92A6EDB2}" destId="{92643E68-9BEE-4958-85EB-5D2904F4F80D}" srcOrd="0" destOrd="0" presId="urn:microsoft.com/office/officeart/2008/layout/CaptionedPictures"/>
    <dgm:cxn modelId="{663EDA6A-4A40-4684-889D-69E34EBC7CD6}" srcId="{94C581BC-4126-4227-A9D1-307CD7127985}" destId="{32E7CBD2-DBA5-454E-B679-093053784D82}" srcOrd="1" destOrd="0" parTransId="{DE993D8D-402A-4F4A-B187-DE5BDDA3B391}" sibTransId="{34F7E22B-663D-4A51-8B31-E007A0BD121C}"/>
    <dgm:cxn modelId="{64C98754-B052-4CF1-876C-56AABE9CC219}" type="presOf" srcId="{65C3DC24-C9D2-4EE2-AB62-F0A78509C15B}" destId="{B102E6B8-3955-46DA-8110-8A0C627B1F95}" srcOrd="0" destOrd="0" presId="urn:microsoft.com/office/officeart/2008/layout/CaptionedPictures"/>
    <dgm:cxn modelId="{6E017781-6CF2-4A14-96D5-4E09A8C59F27}" type="presOf" srcId="{0C0D4577-E306-4B99-948A-2D938FE32805}" destId="{067AB27D-936A-4F15-B275-3B420C014A32}"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1556019A-1E49-4BB2-99FE-DEB2146934EA}" srcId="{0C0D4577-E306-4B99-948A-2D938FE32805}" destId="{9D75CB47-EFC4-4B95-93E1-1114FCF154FF}" srcOrd="0" destOrd="0" parTransId="{4CE6D85A-4372-471F-ACC8-05C806548189}" sibTransId="{5EB0F083-23A1-4800-BB9D-80CD1C044454}"/>
    <dgm:cxn modelId="{E7E7C2B5-A5B2-4826-9DBA-D3E750388ED1}" srcId="{94C581BC-4126-4227-A9D1-307CD7127985}" destId="{589EDF21-D452-49EA-A421-28DA92A6EDB2}" srcOrd="0" destOrd="0" parTransId="{7D1A6A37-EADD-4D4B-B46E-8BB6E5AD050E}" sibTransId="{D75072C3-67ED-4D25-8E18-8C43AA9CB9C0}"/>
    <dgm:cxn modelId="{9F7A73BF-5C73-4334-8E16-276F74204D6E}" type="presOf" srcId="{94C581BC-4126-4227-A9D1-307CD7127985}" destId="{ABFFAF91-3822-403F-A689-A4C96BA1FC7F}" srcOrd="0" destOrd="0" presId="urn:microsoft.com/office/officeart/2008/layout/CaptionedPictures"/>
    <dgm:cxn modelId="{44DC55CC-FBC1-4E5C-BE78-5DD0E078C226}" type="presParOf" srcId="{ABFFAF91-3822-403F-A689-A4C96BA1FC7F}" destId="{BAB98161-2FC2-46CB-8F4E-37BD3EB1903E}" srcOrd="0" destOrd="0" presId="urn:microsoft.com/office/officeart/2008/layout/CaptionedPictures"/>
    <dgm:cxn modelId="{492D0C55-2187-4EF1-A5DC-4660936468AA}" type="presParOf" srcId="{BAB98161-2FC2-46CB-8F4E-37BD3EB1903E}" destId="{BE75281E-69A8-4514-9071-8DB630A32FB7}" srcOrd="0" destOrd="0" presId="urn:microsoft.com/office/officeart/2008/layout/CaptionedPictures"/>
    <dgm:cxn modelId="{9D18FA07-6528-45A3-87DB-A2C7664F1713}" type="presParOf" srcId="{BAB98161-2FC2-46CB-8F4E-37BD3EB1903E}" destId="{AAB13539-A34F-4237-A450-FD07D983CF2B}" srcOrd="1" destOrd="0" presId="urn:microsoft.com/office/officeart/2008/layout/CaptionedPictures"/>
    <dgm:cxn modelId="{D7B4106A-040D-43EC-9585-4B4A63B918E4}" type="presParOf" srcId="{BAB98161-2FC2-46CB-8F4E-37BD3EB1903E}" destId="{A0354219-78C6-414F-885B-532885F2928A}" srcOrd="2" destOrd="0" presId="urn:microsoft.com/office/officeart/2008/layout/CaptionedPictures"/>
    <dgm:cxn modelId="{08182D1A-8A33-4A8F-8090-F8BD7049EE79}" type="presParOf" srcId="{A0354219-78C6-414F-885B-532885F2928A}" destId="{A2316A29-2B91-40FE-BB22-AFE684D9F9DA}" srcOrd="0" destOrd="0" presId="urn:microsoft.com/office/officeart/2008/layout/CaptionedPictures"/>
    <dgm:cxn modelId="{7B85841D-22C1-4517-BD98-CC02B9086589}" type="presParOf" srcId="{A0354219-78C6-414F-885B-532885F2928A}" destId="{92643E68-9BEE-4958-85EB-5D2904F4F80D}" srcOrd="1" destOrd="0" presId="urn:microsoft.com/office/officeart/2008/layout/CaptionedPictures"/>
    <dgm:cxn modelId="{2497F8FE-11A6-417C-A15F-5BB0E267DC61}" type="presParOf" srcId="{ABFFAF91-3822-403F-A689-A4C96BA1FC7F}" destId="{4E361C76-147A-442C-9005-331298290BB7}" srcOrd="1" destOrd="0" presId="urn:microsoft.com/office/officeart/2008/layout/CaptionedPictures"/>
    <dgm:cxn modelId="{8CDD3D71-0146-4D86-A099-39A7A8741338}" type="presParOf" srcId="{ABFFAF91-3822-403F-A689-A4C96BA1FC7F}" destId="{74F8BB37-1157-499A-8F99-6CA31A696A6A}" srcOrd="2" destOrd="0" presId="urn:microsoft.com/office/officeart/2008/layout/CaptionedPictures"/>
    <dgm:cxn modelId="{9BC49504-553A-4B43-A1EB-00421E74334F}" type="presParOf" srcId="{74F8BB37-1157-499A-8F99-6CA31A696A6A}" destId="{DF2806BF-C887-4380-A34B-9628A847EFA7}" srcOrd="0" destOrd="0" presId="urn:microsoft.com/office/officeart/2008/layout/CaptionedPictures"/>
    <dgm:cxn modelId="{0E79219B-102B-4FD1-A449-CE3FDA2CAF0B}" type="presParOf" srcId="{74F8BB37-1157-499A-8F99-6CA31A696A6A}" destId="{26E025EC-9DB3-4D9B-9BD5-ECD1A06E620D}" srcOrd="1" destOrd="0" presId="urn:microsoft.com/office/officeart/2008/layout/CaptionedPictures"/>
    <dgm:cxn modelId="{23DCCD0A-5C71-48E1-9792-5245FCBFEFD9}" type="presParOf" srcId="{74F8BB37-1157-499A-8F99-6CA31A696A6A}" destId="{396B9C4D-63F6-445D-AFCA-44325742ED06}" srcOrd="2" destOrd="0" presId="urn:microsoft.com/office/officeart/2008/layout/CaptionedPictures"/>
    <dgm:cxn modelId="{35ACC107-F1C6-4588-AC4D-B597F82A8D84}" type="presParOf" srcId="{396B9C4D-63F6-445D-AFCA-44325742ED06}" destId="{B102E6B8-3955-46DA-8110-8A0C627B1F95}" srcOrd="0" destOrd="0" presId="urn:microsoft.com/office/officeart/2008/layout/CaptionedPictures"/>
    <dgm:cxn modelId="{E8E8B238-C31C-4740-9FA2-FD2FC83650F2}" type="presParOf" srcId="{396B9C4D-63F6-445D-AFCA-44325742ED06}" destId="{A2941941-898A-4CDC-8D24-7861806B0B26}" srcOrd="1" destOrd="0" presId="urn:microsoft.com/office/officeart/2008/layout/CaptionedPictures"/>
    <dgm:cxn modelId="{908DCF9E-129B-4A03-98E0-51D62F36404E}" type="presParOf" srcId="{ABFFAF91-3822-403F-A689-A4C96BA1FC7F}" destId="{2E3F9B9A-85EE-42F7-9CC4-3427C812DEF5}" srcOrd="3" destOrd="0" presId="urn:microsoft.com/office/officeart/2008/layout/CaptionedPictures"/>
    <dgm:cxn modelId="{CE0B85E1-411C-4394-8CAD-DD2B41B127E1}" type="presParOf" srcId="{ABFFAF91-3822-403F-A689-A4C96BA1FC7F}" destId="{B73661BF-6EC4-4AAC-86B4-3BBFDF1613AA}" srcOrd="4" destOrd="0" presId="urn:microsoft.com/office/officeart/2008/layout/CaptionedPictures"/>
    <dgm:cxn modelId="{803E3C6B-5873-450D-975F-963DCE4D52E5}" type="presParOf" srcId="{B73661BF-6EC4-4AAC-86B4-3BBFDF1613AA}" destId="{A88284D9-0731-4E7D-8024-03380EC2AD12}" srcOrd="0" destOrd="0" presId="urn:microsoft.com/office/officeart/2008/layout/CaptionedPictures"/>
    <dgm:cxn modelId="{E4D8301A-ED65-4B9A-B7BA-837FC10801DE}" type="presParOf" srcId="{B73661BF-6EC4-4AAC-86B4-3BBFDF1613AA}" destId="{339EF129-54C7-4074-920C-150E51B2C589}" srcOrd="1" destOrd="0" presId="urn:microsoft.com/office/officeart/2008/layout/CaptionedPictures"/>
    <dgm:cxn modelId="{E37DA7D9-2516-4BDD-B6BC-3474A151C9B6}" type="presParOf" srcId="{B73661BF-6EC4-4AAC-86B4-3BBFDF1613AA}" destId="{25FD02B9-B1EC-48F9-B487-D3B60C8CC0FF}" srcOrd="2" destOrd="0" presId="urn:microsoft.com/office/officeart/2008/layout/CaptionedPictures"/>
    <dgm:cxn modelId="{7710844E-519B-4E2F-AE24-EC28CA84AFF2}" type="presParOf" srcId="{25FD02B9-B1EC-48F9-B487-D3B60C8CC0FF}" destId="{85FB0DFD-BDB7-42E7-B51A-A9EDA431B9CE}" srcOrd="0" destOrd="0" presId="urn:microsoft.com/office/officeart/2008/layout/CaptionedPictures"/>
    <dgm:cxn modelId="{D400179F-B1D8-4DF4-85CE-0EFD72AC798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pt>
    <dgm:pt modelId="{CBE46D69-316A-4A66-A2B7-94AAEAF8BAC2}" type="pres">
      <dgm:prSet presAssocID="{B012B291-A616-4BC6-9370-CD9321A1E47C}" presName="centerShape" presStyleLbl="node0" presStyleIdx="0" presStyleCnt="1"/>
      <dgm:spPr/>
    </dgm:pt>
    <dgm:pt modelId="{517ABFBA-4E0D-4BE7-B229-3797C115DB4D}" type="pres">
      <dgm:prSet presAssocID="{BCAE19AC-0635-41A0-B93E-14388F7990CC}" presName="node" presStyleLbl="node1" presStyleIdx="0" presStyleCnt="5">
        <dgm:presLayoutVars>
          <dgm:bulletEnabled val="1"/>
        </dgm:presLayoutVars>
      </dgm:prSet>
      <dgm:spPr/>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pt>
    <dgm:pt modelId="{331B85EC-7C50-4F61-806E-5DC3B2D805D8}" type="pres">
      <dgm:prSet presAssocID="{FF6ED301-4437-4961-940C-1414E305B443}" presName="node" presStyleLbl="node1" presStyleIdx="1" presStyleCnt="5">
        <dgm:presLayoutVars>
          <dgm:bulletEnabled val="1"/>
        </dgm:presLayoutVars>
      </dgm:prSet>
      <dgm:spPr/>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pt>
    <dgm:pt modelId="{8FF77C59-D311-4785-BA98-C48284A4260C}" type="pres">
      <dgm:prSet presAssocID="{2BC19692-FE61-40A0-B3EB-251422C17EBE}" presName="node" presStyleLbl="node1" presStyleIdx="2" presStyleCnt="5">
        <dgm:presLayoutVars>
          <dgm:bulletEnabled val="1"/>
        </dgm:presLayoutVars>
      </dgm:prSet>
      <dgm:spPr/>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pt>
    <dgm:pt modelId="{63BBFADA-00AA-4C15-BB20-06DBBDBCCF18}" type="pres">
      <dgm:prSet presAssocID="{79161FB4-6960-4DBB-A08A-B58470EF0699}" presName="node" presStyleLbl="node1" presStyleIdx="3" presStyleCnt="5">
        <dgm:presLayoutVars>
          <dgm:bulletEnabled val="1"/>
        </dgm:presLayoutVars>
      </dgm:prSet>
      <dgm:spPr/>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pt>
    <dgm:pt modelId="{8648740D-CCC2-4679-AEEC-78FD69374AE9}" type="pres">
      <dgm:prSet presAssocID="{70D485AD-6038-4BAE-9838-84D517A20A2B}" presName="node" presStyleLbl="node1" presStyleIdx="4" presStyleCnt="5">
        <dgm:presLayoutVars>
          <dgm:bulletEnabled val="1"/>
        </dgm:presLayoutVars>
      </dgm:prSet>
      <dgm:spPr/>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pt>
  </dgm:ptLst>
  <dgm:cxnLst>
    <dgm:cxn modelId="{5EA71B01-7EB6-4143-871C-0EA8F7895175}" type="presOf" srcId="{6DC79F61-FF8F-49E6-82E9-D9AFB5ECAAE6}" destId="{B3061133-6317-42B1-B159-5E6466D19DFA}" srcOrd="0" destOrd="0" presId="urn:microsoft.com/office/officeart/2005/8/layout/radial6"/>
    <dgm:cxn modelId="{3C9AE925-B03D-477B-A59B-F1C63509EDC8}" type="presOf" srcId="{9DC03F21-BED6-4B51-9D65-71360D809B66}" destId="{9FB7942C-2A36-47D2-8A6D-979AE590B49B}" srcOrd="0" destOrd="0" presId="urn:microsoft.com/office/officeart/2005/8/layout/radial6"/>
    <dgm:cxn modelId="{A0B77931-2E87-408D-B074-122131B91F17}" type="presOf" srcId="{2BC19692-FE61-40A0-B3EB-251422C17EBE}" destId="{8FF77C59-D311-4785-BA98-C48284A4260C}"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031F0F34-5046-43CC-A67A-589638724B50}" type="presOf" srcId="{FF6ED301-4437-4961-940C-1414E305B443}" destId="{331B85EC-7C50-4F61-806E-5DC3B2D805D8}"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3A88665B-09E0-4EA6-B94C-CB40630F441B}" type="presOf" srcId="{79161FB4-6960-4DBB-A08A-B58470EF0699}" destId="{63BBFADA-00AA-4C15-BB20-06DBBDBCCF18}" srcOrd="0" destOrd="0" presId="urn:microsoft.com/office/officeart/2005/8/layout/radial6"/>
    <dgm:cxn modelId="{78C0DB5B-C77C-4EBA-9376-401535EB5EA6}" type="presOf" srcId="{FBCE9F03-15B4-48CA-938A-F65E2E0CC669}" destId="{3BBDBF18-A5B1-4F45-B9A2-1B10986488C1}" srcOrd="0" destOrd="0" presId="urn:microsoft.com/office/officeart/2005/8/layout/radial6"/>
    <dgm:cxn modelId="{3D5AF463-3BFD-460F-BDFA-2853791090CA}" type="presOf" srcId="{70D485AD-6038-4BAE-9838-84D517A20A2B}" destId="{8648740D-CCC2-4679-AEEC-78FD69374AE9}" srcOrd="0" destOrd="0" presId="urn:microsoft.com/office/officeart/2005/8/layout/radial6"/>
    <dgm:cxn modelId="{50E0EB46-70DC-4460-85C4-6CFE4C31D38E}" type="presOf" srcId="{BCAE19AC-0635-41A0-B93E-14388F7990CC}" destId="{517ABFBA-4E0D-4BE7-B229-3797C115DB4D}" srcOrd="0" destOrd="0" presId="urn:microsoft.com/office/officeart/2005/8/layout/radial6"/>
    <dgm:cxn modelId="{9BE06847-71A7-496C-95F4-4749F89F4C86}" type="presOf" srcId="{C7F16E43-B57E-4D5D-B862-31AF3C49C101}" destId="{8B0863EE-CAF7-4726-A39C-624B18079FB1}"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8108197A-1767-4DA8-A5BF-2183C308C01A}" srcId="{B012B291-A616-4BC6-9370-CD9321A1E47C}" destId="{2BC19692-FE61-40A0-B3EB-251422C17EBE}" srcOrd="2" destOrd="0" parTransId="{D7C288F0-BD73-4B0A-BC86-FCF9068109CD}" sibTransId="{D2A4F74C-C46D-43A3-A2A0-3EA62AD791AB}"/>
    <dgm:cxn modelId="{24BBE08F-C826-449C-83D6-B7025034C9D7}" type="presOf" srcId="{5B190AF3-AD8E-4B2F-B8C8-FD0DA40B2174}" destId="{AE8A46A3-FEA9-43A6-AF59-3B1111B88F1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483FF996-C2BA-49CB-8AA6-01F0F6CC96F6}" srcId="{B012B291-A616-4BC6-9370-CD9321A1E47C}" destId="{79161FB4-6960-4DBB-A08A-B58470EF0699}" srcOrd="3" destOrd="0" parTransId="{1A004838-A180-48A7-959C-69B95C1116F5}" sibTransId="{9DC03F21-BED6-4B51-9D65-71360D809B66}"/>
    <dgm:cxn modelId="{E0934CB8-A3AC-455D-B8A1-F7AF2CE894C0}" type="presOf" srcId="{B012B291-A616-4BC6-9370-CD9321A1E47C}" destId="{CBE46D69-316A-4A66-A2B7-94AAEAF8BAC2}" srcOrd="0" destOrd="0" presId="urn:microsoft.com/office/officeart/2005/8/layout/radial6"/>
    <dgm:cxn modelId="{37D6B2EE-1D14-4463-868A-5AD0181FC633}" type="presOf" srcId="{D2A4F74C-C46D-43A3-A2A0-3EA62AD791AB}" destId="{E46DEA03-1C15-497B-B069-84FC88716F6F}" srcOrd="0" destOrd="0" presId="urn:microsoft.com/office/officeart/2005/8/layout/radial6"/>
    <dgm:cxn modelId="{CF2344C1-000A-41E6-8BD8-4882CF214981}" type="presParOf" srcId="{3BBDBF18-A5B1-4F45-B9A2-1B10986488C1}" destId="{CBE46D69-316A-4A66-A2B7-94AAEAF8BAC2}" srcOrd="0" destOrd="0" presId="urn:microsoft.com/office/officeart/2005/8/layout/radial6"/>
    <dgm:cxn modelId="{D7F8C38C-D69B-4325-B27F-7C9A93BF64B5}" type="presParOf" srcId="{3BBDBF18-A5B1-4F45-B9A2-1B10986488C1}" destId="{517ABFBA-4E0D-4BE7-B229-3797C115DB4D}" srcOrd="1" destOrd="0" presId="urn:microsoft.com/office/officeart/2005/8/layout/radial6"/>
    <dgm:cxn modelId="{94A60424-0A84-4F71-9774-27F5F6EF7800}" type="presParOf" srcId="{3BBDBF18-A5B1-4F45-B9A2-1B10986488C1}" destId="{C6EF502B-8380-47FD-98D9-143EE59B2338}" srcOrd="2" destOrd="0" presId="urn:microsoft.com/office/officeart/2005/8/layout/radial6"/>
    <dgm:cxn modelId="{1A2B9B05-338E-40D8-8F69-797C1BD7B634}" type="presParOf" srcId="{3BBDBF18-A5B1-4F45-B9A2-1B10986488C1}" destId="{AE8A46A3-FEA9-43A6-AF59-3B1111B88F1F}" srcOrd="3" destOrd="0" presId="urn:microsoft.com/office/officeart/2005/8/layout/radial6"/>
    <dgm:cxn modelId="{613DCA42-476C-4376-BD12-A8CC966C7E26}" type="presParOf" srcId="{3BBDBF18-A5B1-4F45-B9A2-1B10986488C1}" destId="{331B85EC-7C50-4F61-806E-5DC3B2D805D8}" srcOrd="4" destOrd="0" presId="urn:microsoft.com/office/officeart/2005/8/layout/radial6"/>
    <dgm:cxn modelId="{C7B9408D-4FF9-49EA-BDD7-FBBE2A27A5D1}" type="presParOf" srcId="{3BBDBF18-A5B1-4F45-B9A2-1B10986488C1}" destId="{45DBB55B-B2AE-496C-BD2C-0BEC4CCEAD35}" srcOrd="5" destOrd="0" presId="urn:microsoft.com/office/officeart/2005/8/layout/radial6"/>
    <dgm:cxn modelId="{D9409022-9C3C-47F6-BF6E-BAF1D581757E}" type="presParOf" srcId="{3BBDBF18-A5B1-4F45-B9A2-1B10986488C1}" destId="{8B0863EE-CAF7-4726-A39C-624B18079FB1}" srcOrd="6" destOrd="0" presId="urn:microsoft.com/office/officeart/2005/8/layout/radial6"/>
    <dgm:cxn modelId="{EE0B7EA6-86B1-4016-8CB8-F987F71CD1D4}" type="presParOf" srcId="{3BBDBF18-A5B1-4F45-B9A2-1B10986488C1}" destId="{8FF77C59-D311-4785-BA98-C48284A4260C}" srcOrd="7" destOrd="0" presId="urn:microsoft.com/office/officeart/2005/8/layout/radial6"/>
    <dgm:cxn modelId="{341B5080-BB48-4757-8546-D54ADA34E255}" type="presParOf" srcId="{3BBDBF18-A5B1-4F45-B9A2-1B10986488C1}" destId="{BDA8D1BA-B52A-48A1-8A61-2F4C1E52B1C7}" srcOrd="8" destOrd="0" presId="urn:microsoft.com/office/officeart/2005/8/layout/radial6"/>
    <dgm:cxn modelId="{ECA94CF4-8BC4-45EA-AF94-E3FA5D61E856}" type="presParOf" srcId="{3BBDBF18-A5B1-4F45-B9A2-1B10986488C1}" destId="{E46DEA03-1C15-497B-B069-84FC88716F6F}" srcOrd="9" destOrd="0" presId="urn:microsoft.com/office/officeart/2005/8/layout/radial6"/>
    <dgm:cxn modelId="{45F5CDF1-AA77-45AC-AB37-05399F6CA165}" type="presParOf" srcId="{3BBDBF18-A5B1-4F45-B9A2-1B10986488C1}" destId="{63BBFADA-00AA-4C15-BB20-06DBBDBCCF18}" srcOrd="10" destOrd="0" presId="urn:microsoft.com/office/officeart/2005/8/layout/radial6"/>
    <dgm:cxn modelId="{69551172-0659-4FD2-902D-D2C5DE46D16B}" type="presParOf" srcId="{3BBDBF18-A5B1-4F45-B9A2-1B10986488C1}" destId="{4A41A6EC-390A-4B60-968E-BEFBF2E948EC}" srcOrd="11" destOrd="0" presId="urn:microsoft.com/office/officeart/2005/8/layout/radial6"/>
    <dgm:cxn modelId="{C788F373-649B-4EDC-9337-DBB0E7927D3B}" type="presParOf" srcId="{3BBDBF18-A5B1-4F45-B9A2-1B10986488C1}" destId="{9FB7942C-2A36-47D2-8A6D-979AE590B49B}" srcOrd="12" destOrd="0" presId="urn:microsoft.com/office/officeart/2005/8/layout/radial6"/>
    <dgm:cxn modelId="{4C323B44-C95B-4E40-97ED-74E1B2D3F5E5}" type="presParOf" srcId="{3BBDBF18-A5B1-4F45-B9A2-1B10986488C1}" destId="{8648740D-CCC2-4679-AEEC-78FD69374AE9}" srcOrd="13" destOrd="0" presId="urn:microsoft.com/office/officeart/2005/8/layout/radial6"/>
    <dgm:cxn modelId="{4B0D7A5D-41DA-4DE9-AB9A-B3282C1E1586}" type="presParOf" srcId="{3BBDBF18-A5B1-4F45-B9A2-1B10986488C1}" destId="{A6C292FD-086A-4566-9FBE-D7FD8D725438}" srcOrd="14" destOrd="0" presId="urn:microsoft.com/office/officeart/2005/8/layout/radial6"/>
    <dgm:cxn modelId="{71176896-FAE7-46A0-B26F-440B5F4B5E4A}"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81591"/>
          <a:ext cx="7272808" cy="1191857"/>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altLang="zh-CN" sz="3500" kern="1200" dirty="0"/>
            <a:t>1.</a:t>
          </a:r>
          <a:r>
            <a:rPr lang="zh-CN" altLang="en-US" sz="3500" kern="1200" dirty="0"/>
            <a:t>整体工作计划</a:t>
          </a:r>
        </a:p>
      </dsp:txBody>
      <dsp:txXfrm>
        <a:off x="58182" y="239773"/>
        <a:ext cx="7156444" cy="1075493"/>
      </dsp:txXfrm>
    </dsp:sp>
    <dsp:sp modelId="{0BD9CFF3-BD5C-4496-A5C0-71614AF6C6BB}">
      <dsp:nvSpPr>
        <dsp:cNvPr id="0" name=""/>
        <dsp:cNvSpPr/>
      </dsp:nvSpPr>
      <dsp:spPr>
        <a:xfrm>
          <a:off x="0" y="1557912"/>
          <a:ext cx="7272808" cy="1089334"/>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altLang="zh-CN" sz="3500" kern="1200" dirty="0"/>
            <a:t>2.</a:t>
          </a:r>
          <a:r>
            <a:rPr lang="en-US" altLang="zh-Hans" sz="3500" kern="1200" dirty="0"/>
            <a:t>2017</a:t>
          </a:r>
          <a:r>
            <a:rPr lang="zh-Hans" altLang="en-US" sz="3500" kern="1200" dirty="0"/>
            <a:t>年度</a:t>
          </a:r>
          <a:r>
            <a:rPr lang="zh-CN" altLang="en-US" sz="3500" kern="1200" dirty="0"/>
            <a:t>工作进展</a:t>
          </a:r>
        </a:p>
      </dsp:txBody>
      <dsp:txXfrm>
        <a:off x="53177" y="1611089"/>
        <a:ext cx="7166454" cy="982980"/>
      </dsp:txXfrm>
    </dsp:sp>
    <dsp:sp modelId="{25B85B47-B55F-40A6-95E0-5ED6A9B870BF}">
      <dsp:nvSpPr>
        <dsp:cNvPr id="0" name=""/>
        <dsp:cNvSpPr/>
      </dsp:nvSpPr>
      <dsp:spPr>
        <a:xfrm>
          <a:off x="0" y="3154860"/>
          <a:ext cx="7272808" cy="1316329"/>
        </a:xfrm>
        <a:prstGeom prst="roundRect">
          <a:avLst/>
        </a:prstGeom>
        <a:solidFill>
          <a:srgbClr val="7030A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altLang="zh-CN" sz="3500" kern="1200" dirty="0"/>
            <a:t>3.</a:t>
          </a:r>
          <a:r>
            <a:rPr lang="en-US" altLang="zh-Hans" sz="3500" kern="1200" dirty="0"/>
            <a:t>2018</a:t>
          </a:r>
          <a:r>
            <a:rPr lang="zh-Hans" altLang="en-US" sz="3500" kern="1200" dirty="0"/>
            <a:t>年度研究计划</a:t>
          </a:r>
          <a:endParaRPr lang="zh-CN" altLang="en-US" sz="3500" kern="1200" dirty="0"/>
        </a:p>
      </dsp:txBody>
      <dsp:txXfrm>
        <a:off x="64258" y="3219118"/>
        <a:ext cx="7144292" cy="1187813"/>
      </dsp:txXfrm>
    </dsp:sp>
    <dsp:sp modelId="{470F9343-84EB-47B7-AFB9-4C65E7792209}">
      <dsp:nvSpPr>
        <dsp:cNvPr id="0" name=""/>
        <dsp:cNvSpPr/>
      </dsp:nvSpPr>
      <dsp:spPr>
        <a:xfrm>
          <a:off x="0" y="4296104"/>
          <a:ext cx="7272808"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4450" rIns="248920" bIns="44450" numCol="1" spcCol="1270" anchor="t" anchorCtr="0">
          <a:noAutofit/>
        </a:bodyPr>
        <a:lstStyle/>
        <a:p>
          <a:pPr marL="228600" lvl="1" indent="-228600" algn="l" defTabSz="1200150">
            <a:lnSpc>
              <a:spcPct val="90000"/>
            </a:lnSpc>
            <a:spcBef>
              <a:spcPct val="0"/>
            </a:spcBef>
            <a:spcAft>
              <a:spcPct val="20000"/>
            </a:spcAft>
            <a:buChar char="•"/>
          </a:pPr>
          <a:endParaRPr lang="zh-CN" altLang="en-US" sz="2700" kern="1200" dirty="0"/>
        </a:p>
      </dsp:txBody>
      <dsp:txXfrm>
        <a:off x="0" y="4296104"/>
        <a:ext cx="7272808" cy="9604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5893522" y="-901918"/>
          <a:ext cx="7016156" cy="7016156"/>
        </a:xfrm>
        <a:prstGeom prst="blockArc">
          <a:avLst>
            <a:gd name="adj1" fmla="val 18900000"/>
            <a:gd name="adj2" fmla="val 2700000"/>
            <a:gd name="adj3" fmla="val 308"/>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587598" y="400723"/>
          <a:ext cx="5099717"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数据采集与存储</a:t>
          </a:r>
        </a:p>
      </dsp:txBody>
      <dsp:txXfrm>
        <a:off x="587598" y="400723"/>
        <a:ext cx="5099717" cy="801863"/>
      </dsp:txXfrm>
    </dsp:sp>
    <dsp:sp modelId="{2C32AA3C-C21E-444B-8009-13B7F44A3DFC}">
      <dsp:nvSpPr>
        <dsp:cNvPr id="0" name=""/>
        <dsp:cNvSpPr/>
      </dsp:nvSpPr>
      <dsp:spPr>
        <a:xfrm>
          <a:off x="86634" y="293213"/>
          <a:ext cx="1002328" cy="1002328"/>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047325" y="1603726"/>
          <a:ext cx="4639991"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机器学习</a:t>
          </a:r>
          <a:r>
            <a:rPr lang="en-US" altLang="zh-CN" sz="2500" kern="1200" dirty="0"/>
            <a:t>/</a:t>
          </a:r>
          <a:r>
            <a:rPr lang="zh-CN" altLang="en-US" sz="2500" kern="1200" dirty="0"/>
            <a:t>数据挖掘算法研究</a:t>
          </a:r>
        </a:p>
      </dsp:txBody>
      <dsp:txXfrm>
        <a:off x="1047325" y="1603726"/>
        <a:ext cx="4639991" cy="801863"/>
      </dsp:txXfrm>
    </dsp:sp>
    <dsp:sp modelId="{D5EA4CD6-8560-493F-8996-3B38ECA26A5D}">
      <dsp:nvSpPr>
        <dsp:cNvPr id="0" name=""/>
        <dsp:cNvSpPr/>
      </dsp:nvSpPr>
      <dsp:spPr>
        <a:xfrm>
          <a:off x="546161" y="1503493"/>
          <a:ext cx="1002328" cy="1002328"/>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F93A8C5-3205-4EE1-B999-0F57A2EA3355}">
      <dsp:nvSpPr>
        <dsp:cNvPr id="0" name=""/>
        <dsp:cNvSpPr/>
      </dsp:nvSpPr>
      <dsp:spPr>
        <a:xfrm>
          <a:off x="1047325" y="2806729"/>
          <a:ext cx="4639991" cy="801863"/>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基于机器学习的预测</a:t>
          </a:r>
          <a:endParaRPr lang="en-US" altLang="zh-CN" sz="2500" kern="1200" dirty="0"/>
        </a:p>
      </dsp:txBody>
      <dsp:txXfrm>
        <a:off x="1047325" y="2806729"/>
        <a:ext cx="4639991" cy="801863"/>
      </dsp:txXfrm>
    </dsp:sp>
    <dsp:sp modelId="{77A2CF07-4BF7-4228-BA70-9EA218C3DFFD}">
      <dsp:nvSpPr>
        <dsp:cNvPr id="0" name=""/>
        <dsp:cNvSpPr/>
      </dsp:nvSpPr>
      <dsp:spPr>
        <a:xfrm>
          <a:off x="546161" y="2706496"/>
          <a:ext cx="1002328" cy="1002328"/>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0A8D2A7A-DEEB-47E2-9276-1E72B2C515AD}">
      <dsp:nvSpPr>
        <dsp:cNvPr id="0" name=""/>
        <dsp:cNvSpPr/>
      </dsp:nvSpPr>
      <dsp:spPr>
        <a:xfrm>
          <a:off x="602439" y="4060194"/>
          <a:ext cx="5099717"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平台建设</a:t>
          </a:r>
          <a:endParaRPr lang="en-US" altLang="zh-CN" sz="2500" kern="1200" dirty="0"/>
        </a:p>
      </dsp:txBody>
      <dsp:txXfrm>
        <a:off x="602439" y="4060194"/>
        <a:ext cx="5099717" cy="801863"/>
      </dsp:txXfrm>
    </dsp:sp>
    <dsp:sp modelId="{FB11C3B6-15A0-4B21-BFB5-81361BF8D49D}">
      <dsp:nvSpPr>
        <dsp:cNvPr id="0" name=""/>
        <dsp:cNvSpPr/>
      </dsp:nvSpPr>
      <dsp:spPr>
        <a:xfrm>
          <a:off x="86434" y="3909499"/>
          <a:ext cx="1002328" cy="1002328"/>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8DA1-F9EC-4281-8038-05371F6F17FC}">
      <dsp:nvSpPr>
        <dsp:cNvPr id="0" name=""/>
        <dsp:cNvSpPr/>
      </dsp:nvSpPr>
      <dsp:spPr>
        <a:xfrm>
          <a:off x="0" y="543775"/>
          <a:ext cx="8958970" cy="667457"/>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A002E-33C6-4B0D-9A8A-5FD662805865}">
      <dsp:nvSpPr>
        <dsp:cNvPr id="0" name=""/>
        <dsp:cNvSpPr/>
      </dsp:nvSpPr>
      <dsp:spPr>
        <a:xfrm>
          <a:off x="0" y="459152"/>
          <a:ext cx="3933110" cy="70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zh-CN" altLang="en-US" sz="1800" b="1" kern="1200" dirty="0"/>
            <a:t>鲁老师团队工作</a:t>
          </a:r>
        </a:p>
      </dsp:txBody>
      <dsp:txXfrm>
        <a:off x="0" y="459152"/>
        <a:ext cx="3933110" cy="702003"/>
      </dsp:txXfrm>
    </dsp:sp>
    <dsp:sp modelId="{C5C63CE1-00F3-46B1-9412-F03D4A0130E8}">
      <dsp:nvSpPr>
        <dsp:cNvPr id="0" name=""/>
        <dsp:cNvSpPr/>
      </dsp:nvSpPr>
      <dsp:spPr>
        <a:xfrm>
          <a:off x="1878903" y="789753"/>
          <a:ext cx="175500" cy="1755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C13224-750C-42E8-BF3F-AA44EE4E28B9}">
      <dsp:nvSpPr>
        <dsp:cNvPr id="0" name=""/>
        <dsp:cNvSpPr/>
      </dsp:nvSpPr>
      <dsp:spPr>
        <a:xfrm>
          <a:off x="4246048" y="646172"/>
          <a:ext cx="3933110" cy="70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zh-CN" altLang="en-US" sz="1800" b="1" kern="1200" dirty="0"/>
            <a:t>刘老师团队工作</a:t>
          </a:r>
        </a:p>
      </dsp:txBody>
      <dsp:txXfrm>
        <a:off x="4246048" y="646172"/>
        <a:ext cx="3933110" cy="702003"/>
      </dsp:txXfrm>
    </dsp:sp>
    <dsp:sp modelId="{436D2E8C-3BEA-4108-A482-9FE8D6B1742B}">
      <dsp:nvSpPr>
        <dsp:cNvPr id="0" name=""/>
        <dsp:cNvSpPr/>
      </dsp:nvSpPr>
      <dsp:spPr>
        <a:xfrm>
          <a:off x="6008669" y="789753"/>
          <a:ext cx="175500" cy="175500"/>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12E7A-DD00-46EF-8F99-52E05FE7542F}">
      <dsp:nvSpPr>
        <dsp:cNvPr id="0" name=""/>
        <dsp:cNvSpPr/>
      </dsp:nvSpPr>
      <dsp:spPr>
        <a:xfrm>
          <a:off x="1207" y="899608"/>
          <a:ext cx="1251881" cy="103254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异常值分析</a:t>
          </a:r>
        </a:p>
        <a:p>
          <a:pPr marL="114300" lvl="1" indent="-114300" algn="l" defTabSz="622300">
            <a:lnSpc>
              <a:spcPct val="90000"/>
            </a:lnSpc>
            <a:spcBef>
              <a:spcPct val="0"/>
            </a:spcBef>
            <a:spcAft>
              <a:spcPct val="15000"/>
            </a:spcAft>
            <a:buChar char="•"/>
          </a:pPr>
          <a:r>
            <a:rPr lang="zh-CN" altLang="en-US" sz="1400" kern="1200" dirty="0"/>
            <a:t>缺失值分析</a:t>
          </a:r>
        </a:p>
        <a:p>
          <a:pPr marL="114300" lvl="1" indent="-114300" algn="l" defTabSz="622300">
            <a:lnSpc>
              <a:spcPct val="90000"/>
            </a:lnSpc>
            <a:spcBef>
              <a:spcPct val="0"/>
            </a:spcBef>
            <a:spcAft>
              <a:spcPct val="15000"/>
            </a:spcAft>
            <a:buChar char="•"/>
          </a:pPr>
          <a:r>
            <a:rPr lang="zh-CN" altLang="en-US" sz="1400" kern="1200" dirty="0"/>
            <a:t>噪声数据分析</a:t>
          </a:r>
        </a:p>
      </dsp:txBody>
      <dsp:txXfrm>
        <a:off x="24969" y="923370"/>
        <a:ext cx="1204357" cy="763758"/>
      </dsp:txXfrm>
    </dsp:sp>
    <dsp:sp modelId="{FCC7CD71-5CA9-4C72-8CD3-6A05CDA53188}">
      <dsp:nvSpPr>
        <dsp:cNvPr id="0" name=""/>
        <dsp:cNvSpPr/>
      </dsp:nvSpPr>
      <dsp:spPr>
        <a:xfrm>
          <a:off x="716690" y="1188478"/>
          <a:ext cx="1317142" cy="1317142"/>
        </a:xfrm>
        <a:prstGeom prst="leftCircularArrow">
          <a:avLst>
            <a:gd name="adj1" fmla="val 2676"/>
            <a:gd name="adj2" fmla="val 325644"/>
            <a:gd name="adj3" fmla="val 2101155"/>
            <a:gd name="adj4" fmla="val 9024489"/>
            <a:gd name="adj5" fmla="val 312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89B20A-2853-44B2-B868-19547F007ED0}">
      <dsp:nvSpPr>
        <dsp:cNvPr id="0" name=""/>
        <dsp:cNvSpPr/>
      </dsp:nvSpPr>
      <dsp:spPr>
        <a:xfrm>
          <a:off x="279403" y="1710890"/>
          <a:ext cx="1112783" cy="4425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数据质量检查</a:t>
          </a:r>
        </a:p>
      </dsp:txBody>
      <dsp:txXfrm>
        <a:off x="292364" y="1723851"/>
        <a:ext cx="1086861" cy="416595"/>
      </dsp:txXfrm>
    </dsp:sp>
    <dsp:sp modelId="{89AA5B74-1CBC-4BB6-8E7A-10BF686E28E6}">
      <dsp:nvSpPr>
        <dsp:cNvPr id="0" name=""/>
        <dsp:cNvSpPr/>
      </dsp:nvSpPr>
      <dsp:spPr>
        <a:xfrm>
          <a:off x="1560029" y="899608"/>
          <a:ext cx="1251881" cy="103254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补零法</a:t>
          </a:r>
        </a:p>
      </dsp:txBody>
      <dsp:txXfrm>
        <a:off x="1583791" y="1144629"/>
        <a:ext cx="1204357" cy="763758"/>
      </dsp:txXfrm>
    </dsp:sp>
    <dsp:sp modelId="{BF393BC5-CA89-4BBA-BC55-B4C9293F42AC}">
      <dsp:nvSpPr>
        <dsp:cNvPr id="0" name=""/>
        <dsp:cNvSpPr/>
      </dsp:nvSpPr>
      <dsp:spPr>
        <a:xfrm>
          <a:off x="2265080" y="285651"/>
          <a:ext cx="1477105" cy="1477105"/>
        </a:xfrm>
        <a:prstGeom prst="circularArrow">
          <a:avLst>
            <a:gd name="adj1" fmla="val 2386"/>
            <a:gd name="adj2" fmla="val 288433"/>
            <a:gd name="adj3" fmla="val 19536057"/>
            <a:gd name="adj4" fmla="val 12575511"/>
            <a:gd name="adj5" fmla="val 2784"/>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B1C53A-07BB-4DF1-A8A7-1DB334F6ED97}">
      <dsp:nvSpPr>
        <dsp:cNvPr id="0" name=""/>
        <dsp:cNvSpPr/>
      </dsp:nvSpPr>
      <dsp:spPr>
        <a:xfrm>
          <a:off x="1838225" y="678349"/>
          <a:ext cx="1112783" cy="442517"/>
        </a:xfrm>
        <a:prstGeom prst="roundRect">
          <a:avLst>
            <a:gd name="adj" fmla="val 100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数据格式变换</a:t>
          </a:r>
        </a:p>
      </dsp:txBody>
      <dsp:txXfrm>
        <a:off x="1851186" y="691310"/>
        <a:ext cx="1086861" cy="416595"/>
      </dsp:txXfrm>
    </dsp:sp>
    <dsp:sp modelId="{0027E061-E92B-4DBD-92E0-B37D7E1A2AED}">
      <dsp:nvSpPr>
        <dsp:cNvPr id="0" name=""/>
        <dsp:cNvSpPr/>
      </dsp:nvSpPr>
      <dsp:spPr>
        <a:xfrm>
          <a:off x="3118851" y="899608"/>
          <a:ext cx="1251881" cy="103254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标准差归一化</a:t>
          </a:r>
        </a:p>
        <a:p>
          <a:pPr marL="114300" lvl="1" indent="-114300" algn="l" defTabSz="577850">
            <a:lnSpc>
              <a:spcPct val="90000"/>
            </a:lnSpc>
            <a:spcBef>
              <a:spcPct val="0"/>
            </a:spcBef>
            <a:spcAft>
              <a:spcPct val="15000"/>
            </a:spcAft>
            <a:buChar char="•"/>
          </a:pPr>
          <a:r>
            <a:rPr lang="zh-CN" altLang="en-US" sz="1300" kern="1200" dirty="0"/>
            <a:t>最大最小值归一化</a:t>
          </a:r>
        </a:p>
      </dsp:txBody>
      <dsp:txXfrm>
        <a:off x="3142613" y="923370"/>
        <a:ext cx="1204357" cy="763758"/>
      </dsp:txXfrm>
    </dsp:sp>
    <dsp:sp modelId="{EBAA3340-C8D0-40CC-96F5-7EDC7AAD95EF}">
      <dsp:nvSpPr>
        <dsp:cNvPr id="0" name=""/>
        <dsp:cNvSpPr/>
      </dsp:nvSpPr>
      <dsp:spPr>
        <a:xfrm>
          <a:off x="3397047" y="1710890"/>
          <a:ext cx="1112783" cy="442517"/>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归一化处理</a:t>
          </a:r>
        </a:p>
      </dsp:txBody>
      <dsp:txXfrm>
        <a:off x="3410008" y="1723851"/>
        <a:ext cx="1086861" cy="4165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CA07E-00E0-439E-B175-DB5730A92B92}">
      <dsp:nvSpPr>
        <dsp:cNvPr id="0" name=""/>
        <dsp:cNvSpPr/>
      </dsp:nvSpPr>
      <dsp:spPr>
        <a:xfrm>
          <a:off x="0" y="237833"/>
          <a:ext cx="8496944" cy="21735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9457" tIns="312420" rIns="659457"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蠕变数据的杂乱性</a:t>
          </a:r>
          <a:r>
            <a:rPr lang="en-US" altLang="zh-CN" sz="1600" kern="1200" dirty="0"/>
            <a:t>(</a:t>
          </a:r>
          <a:r>
            <a:rPr lang="zh-CN" altLang="en-US" sz="1600" kern="1200" dirty="0"/>
            <a:t>体系多、制造工艺不同等</a:t>
          </a:r>
          <a:r>
            <a:rPr lang="en-US" altLang="zh-CN" sz="1600" kern="1200" dirty="0"/>
            <a:t>)</a:t>
          </a:r>
          <a:r>
            <a:rPr lang="zh-CN" altLang="en-US" sz="1600" kern="1200" dirty="0"/>
            <a:t>、缺失性、缺精度性、数据来源的不稳定性都会导致最后预测的结果出现偏差，</a:t>
          </a:r>
          <a:r>
            <a:rPr lang="zh-CN" altLang="en-US" sz="1600" kern="1200" dirty="0">
              <a:solidFill>
                <a:srgbClr val="FF0000"/>
              </a:solidFill>
            </a:rPr>
            <a:t>所以一方面需要专家经验的引入，另一方面希望能有一些完整统一的数据</a:t>
          </a:r>
        </a:p>
        <a:p>
          <a:pPr marL="171450" lvl="1" indent="-171450" algn="l" defTabSz="711200">
            <a:lnSpc>
              <a:spcPct val="90000"/>
            </a:lnSpc>
            <a:spcBef>
              <a:spcPct val="0"/>
            </a:spcBef>
            <a:spcAft>
              <a:spcPct val="15000"/>
            </a:spcAft>
            <a:buChar char="•"/>
          </a:pPr>
          <a:r>
            <a:rPr lang="zh-CN" altLang="en-US" sz="1600" kern="1200" dirty="0"/>
            <a:t>收集到的蠕变数据的只有宏观属性，缺少</a:t>
          </a:r>
          <a:r>
            <a:rPr lang="zh-CN" altLang="en-US" sz="1600" kern="1200" dirty="0">
              <a:solidFill>
                <a:schemeClr val="tx1"/>
              </a:solidFill>
            </a:rPr>
            <a:t>微观描述因子，从而难以形成跨层次、多尺度研究</a:t>
          </a:r>
          <a:r>
            <a:rPr lang="zh-CN" altLang="en-US" sz="1600" kern="1200" dirty="0">
              <a:solidFill>
                <a:srgbClr val="FF0000"/>
              </a:solidFill>
            </a:rPr>
            <a:t>，所以需要从理论层面从已有的宏观数据计算出微观描述因子</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a:t>由于蠕变数据难以获取，建立一个完整、统一的蠕变数据库难度较大，</a:t>
          </a:r>
          <a:r>
            <a:rPr lang="zh-CN" altLang="en-US" sz="1600" kern="1200" dirty="0">
              <a:solidFill>
                <a:srgbClr val="FF0000"/>
              </a:solidFill>
            </a:rPr>
            <a:t>所以需要一个稳定统一的数据来源</a:t>
          </a:r>
        </a:p>
      </dsp:txBody>
      <dsp:txXfrm>
        <a:off x="0" y="237833"/>
        <a:ext cx="8496944" cy="2173500"/>
      </dsp:txXfrm>
    </dsp:sp>
    <dsp:sp modelId="{82B8F324-4473-4363-9379-BABC72DB3E69}">
      <dsp:nvSpPr>
        <dsp:cNvPr id="0" name=""/>
        <dsp:cNvSpPr/>
      </dsp:nvSpPr>
      <dsp:spPr>
        <a:xfrm>
          <a:off x="424847" y="14633"/>
          <a:ext cx="5947860" cy="44280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4815" tIns="0" rIns="224815" bIns="0" numCol="1" spcCol="1270" anchor="ctr" anchorCtr="0">
          <a:noAutofit/>
        </a:bodyPr>
        <a:lstStyle/>
        <a:p>
          <a:pPr marL="0" lvl="0" indent="0" algn="l" defTabSz="666750">
            <a:lnSpc>
              <a:spcPct val="90000"/>
            </a:lnSpc>
            <a:spcBef>
              <a:spcPct val="0"/>
            </a:spcBef>
            <a:spcAft>
              <a:spcPct val="35000"/>
            </a:spcAft>
            <a:buNone/>
          </a:pPr>
          <a:r>
            <a:rPr lang="zh-CN" altLang="en-US" sz="1500" kern="1200" dirty="0"/>
            <a:t>数据的质与量问题并存</a:t>
          </a:r>
        </a:p>
      </dsp:txBody>
      <dsp:txXfrm>
        <a:off x="446463" y="36249"/>
        <a:ext cx="5904628" cy="399568"/>
      </dsp:txXfrm>
    </dsp:sp>
    <dsp:sp modelId="{A123AF92-FA86-45DD-A56F-CA19266C6E76}">
      <dsp:nvSpPr>
        <dsp:cNvPr id="0" name=""/>
        <dsp:cNvSpPr/>
      </dsp:nvSpPr>
      <dsp:spPr>
        <a:xfrm>
          <a:off x="0" y="2699207"/>
          <a:ext cx="8496944" cy="3213000"/>
        </a:xfrm>
        <a:prstGeom prst="rect">
          <a:avLst/>
        </a:prstGeom>
        <a:solidFill>
          <a:schemeClr val="lt1">
            <a:alpha val="90000"/>
            <a:hueOff val="0"/>
            <a:satOff val="0"/>
            <a:lumOff val="0"/>
            <a:alphaOff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9457" tIns="312420" rIns="659457"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若引入第一性原理来增加新的微观的描述因子，算出的结果和真实的数据会存在一定的偏差，</a:t>
          </a:r>
          <a:r>
            <a:rPr lang="zh-CN" altLang="en-US" sz="1600" kern="1200" dirty="0">
              <a:solidFill>
                <a:srgbClr val="FF0000"/>
              </a:solidFill>
            </a:rPr>
            <a:t>所以需要专家来给出处理这些偏差的意见</a:t>
          </a:r>
          <a:r>
            <a:rPr lang="zh-CN" altLang="en-US" sz="1600" kern="1200" dirty="0"/>
            <a:t>。</a:t>
          </a:r>
        </a:p>
        <a:p>
          <a:pPr marL="171450" lvl="1" indent="-171450" algn="l" defTabSz="711200">
            <a:lnSpc>
              <a:spcPct val="90000"/>
            </a:lnSpc>
            <a:spcBef>
              <a:spcPct val="0"/>
            </a:spcBef>
            <a:spcAft>
              <a:spcPct val="15000"/>
            </a:spcAft>
            <a:buChar char="•"/>
          </a:pPr>
          <a:r>
            <a:rPr lang="en-US" altLang="zh-CN" sz="1600" kern="1200" dirty="0"/>
            <a:t>49</a:t>
          </a:r>
          <a:r>
            <a:rPr lang="zh-CN" altLang="en-US" sz="1600" kern="1200" dirty="0"/>
            <a:t>篇文献中所给出的计算方法</a:t>
          </a:r>
          <a:r>
            <a:rPr lang="en-US" altLang="zh-CN" sz="1600" kern="1200" dirty="0"/>
            <a:t>(</a:t>
          </a:r>
          <a:r>
            <a:rPr lang="zh-CN" altLang="en-US" sz="1600" kern="1200" dirty="0"/>
            <a:t>第一性原理计算、分子动力学方法等</a:t>
          </a:r>
          <a:r>
            <a:rPr lang="en-US" altLang="zh-CN" sz="1600" kern="1200" dirty="0"/>
            <a:t>)</a:t>
          </a:r>
          <a:r>
            <a:rPr lang="zh-CN" altLang="en-US" sz="1600" kern="1200" dirty="0"/>
            <a:t>能够计算出影响蠕变性能的微观描述因子</a:t>
          </a:r>
          <a:r>
            <a:rPr lang="en-US" altLang="zh-CN" sz="1600" kern="1200" dirty="0"/>
            <a:t>,</a:t>
          </a:r>
          <a:r>
            <a:rPr lang="zh-CN" altLang="en-US" sz="1600" kern="1200" dirty="0">
              <a:solidFill>
                <a:srgbClr val="FF0000"/>
              </a:solidFill>
            </a:rPr>
            <a:t>但本团队对其计算方法的进一步理解需要专家的指导</a:t>
          </a:r>
          <a:r>
            <a:rPr lang="zh-CN" altLang="en-US" sz="1600" kern="1200" dirty="0"/>
            <a:t>。</a:t>
          </a:r>
        </a:p>
        <a:p>
          <a:pPr marL="171450" lvl="1" indent="-171450" algn="l" defTabSz="711200">
            <a:lnSpc>
              <a:spcPct val="90000"/>
            </a:lnSpc>
            <a:spcBef>
              <a:spcPct val="0"/>
            </a:spcBef>
            <a:spcAft>
              <a:spcPct val="15000"/>
            </a:spcAft>
            <a:buChar char="•"/>
          </a:pPr>
          <a:r>
            <a:rPr lang="en-US" altLang="zh-CN" sz="1600" kern="1200" dirty="0"/>
            <a:t>49</a:t>
          </a:r>
          <a:r>
            <a:rPr lang="zh-CN" altLang="en-US" sz="1600" kern="1200" dirty="0"/>
            <a:t>篇文献从原子层面和能量学角度</a:t>
          </a:r>
          <a:r>
            <a:rPr lang="en-US" altLang="zh-CN" sz="1600" kern="1200" dirty="0"/>
            <a:t>(</a:t>
          </a:r>
          <a:r>
            <a:rPr lang="zh-CN" altLang="en-US" sz="1600" kern="1200" dirty="0"/>
            <a:t>微观</a:t>
          </a:r>
          <a:r>
            <a:rPr lang="en-US" altLang="zh-CN" sz="1600" kern="1200" dirty="0"/>
            <a:t>)</a:t>
          </a:r>
          <a:r>
            <a:rPr lang="zh-CN" altLang="en-US" sz="1600" kern="1200" dirty="0"/>
            <a:t>，通过理论计算研究合金的占位与相分配、位错、扩散等因素对合金蠕变性能、力学性能的影响，</a:t>
          </a:r>
          <a:r>
            <a:rPr lang="zh-CN" altLang="en-US" sz="1600" kern="1200" dirty="0">
              <a:solidFill>
                <a:srgbClr val="FF0000"/>
              </a:solidFill>
            </a:rPr>
            <a:t>可通过整合文献中的这些微观描述因子来完善我们自己的蠕变数据库</a:t>
          </a:r>
          <a:r>
            <a:rPr lang="zh-CN" altLang="en-US" sz="1600" kern="1200" dirty="0"/>
            <a:t>。</a:t>
          </a:r>
        </a:p>
        <a:p>
          <a:pPr marL="171450" lvl="1" indent="-171450" algn="l" defTabSz="711200">
            <a:lnSpc>
              <a:spcPct val="90000"/>
            </a:lnSpc>
            <a:spcBef>
              <a:spcPct val="0"/>
            </a:spcBef>
            <a:spcAft>
              <a:spcPct val="15000"/>
            </a:spcAft>
            <a:buChar char="•"/>
          </a:pPr>
          <a:r>
            <a:rPr lang="zh-CN" altLang="en-US" sz="1600" kern="1200" dirty="0"/>
            <a:t>有关蠕变解析式的文献中涉及到大量跨层次、多尺度的微观参量，可能有助于我们从多层次、多角度去研究和挖掘各个参量与蠕变性能之间的关联关系，</a:t>
          </a:r>
          <a:r>
            <a:rPr lang="zh-CN" altLang="en-US" sz="1600" kern="1200" dirty="0">
              <a:solidFill>
                <a:srgbClr val="FF0000"/>
              </a:solidFill>
            </a:rPr>
            <a:t>但理解和应用这些参量需要专家的意见和反馈。</a:t>
          </a:r>
        </a:p>
      </dsp:txBody>
      <dsp:txXfrm>
        <a:off x="0" y="2699207"/>
        <a:ext cx="8496944" cy="3213000"/>
      </dsp:txXfrm>
    </dsp:sp>
    <dsp:sp modelId="{338940AF-D85D-41E2-BBCF-B9A226AAED37}">
      <dsp:nvSpPr>
        <dsp:cNvPr id="0" name=""/>
        <dsp:cNvSpPr/>
      </dsp:nvSpPr>
      <dsp:spPr>
        <a:xfrm>
          <a:off x="424847" y="2490534"/>
          <a:ext cx="5947860" cy="44280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4815" tIns="0" rIns="224815" bIns="0" numCol="1" spcCol="1270" anchor="ctr" anchorCtr="0">
          <a:noAutofit/>
        </a:bodyPr>
        <a:lstStyle/>
        <a:p>
          <a:pPr marL="0" lvl="0" indent="0" algn="l" defTabSz="666750">
            <a:lnSpc>
              <a:spcPct val="90000"/>
            </a:lnSpc>
            <a:spcBef>
              <a:spcPct val="0"/>
            </a:spcBef>
            <a:spcAft>
              <a:spcPct val="35000"/>
            </a:spcAft>
            <a:buNone/>
          </a:pPr>
          <a:r>
            <a:rPr lang="zh-CN" altLang="en-US" sz="1500" kern="1200" dirty="0"/>
            <a:t>如何进行数据整合和深度挖掘</a:t>
          </a:r>
        </a:p>
      </dsp:txBody>
      <dsp:txXfrm>
        <a:off x="446463" y="2512150"/>
        <a:ext cx="5904628" cy="3995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5893522" y="-901918"/>
          <a:ext cx="7016156" cy="7016156"/>
        </a:xfrm>
        <a:prstGeom prst="blockArc">
          <a:avLst>
            <a:gd name="adj1" fmla="val 18900000"/>
            <a:gd name="adj2" fmla="val 2700000"/>
            <a:gd name="adj3" fmla="val 308"/>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587598" y="400723"/>
          <a:ext cx="5099717"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数据采集与存储</a:t>
          </a:r>
        </a:p>
      </dsp:txBody>
      <dsp:txXfrm>
        <a:off x="587598" y="400723"/>
        <a:ext cx="5099717" cy="801863"/>
      </dsp:txXfrm>
    </dsp:sp>
    <dsp:sp modelId="{2C32AA3C-C21E-444B-8009-13B7F44A3DFC}">
      <dsp:nvSpPr>
        <dsp:cNvPr id="0" name=""/>
        <dsp:cNvSpPr/>
      </dsp:nvSpPr>
      <dsp:spPr>
        <a:xfrm>
          <a:off x="86634" y="293213"/>
          <a:ext cx="1002328" cy="1002328"/>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047325" y="1603726"/>
          <a:ext cx="4639991"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机器学习</a:t>
          </a:r>
          <a:r>
            <a:rPr lang="en-US" altLang="zh-CN" sz="2500" kern="1200" dirty="0"/>
            <a:t>/</a:t>
          </a:r>
          <a:r>
            <a:rPr lang="zh-CN" altLang="en-US" sz="2500" kern="1200" dirty="0"/>
            <a:t>数据挖掘算法研究</a:t>
          </a:r>
        </a:p>
      </dsp:txBody>
      <dsp:txXfrm>
        <a:off x="1047325" y="1603726"/>
        <a:ext cx="4639991" cy="801863"/>
      </dsp:txXfrm>
    </dsp:sp>
    <dsp:sp modelId="{D5EA4CD6-8560-493F-8996-3B38ECA26A5D}">
      <dsp:nvSpPr>
        <dsp:cNvPr id="0" name=""/>
        <dsp:cNvSpPr/>
      </dsp:nvSpPr>
      <dsp:spPr>
        <a:xfrm>
          <a:off x="546161" y="1503493"/>
          <a:ext cx="1002328" cy="1002328"/>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F93A8C5-3205-4EE1-B999-0F57A2EA3355}">
      <dsp:nvSpPr>
        <dsp:cNvPr id="0" name=""/>
        <dsp:cNvSpPr/>
      </dsp:nvSpPr>
      <dsp:spPr>
        <a:xfrm>
          <a:off x="1047325" y="2806729"/>
          <a:ext cx="4639991"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基于机器学习的预测</a:t>
          </a:r>
          <a:endParaRPr lang="en-US" altLang="zh-CN" sz="2500" kern="1200" dirty="0"/>
        </a:p>
      </dsp:txBody>
      <dsp:txXfrm>
        <a:off x="1047325" y="2806729"/>
        <a:ext cx="4639991" cy="801863"/>
      </dsp:txXfrm>
    </dsp:sp>
    <dsp:sp modelId="{77A2CF07-4BF7-4228-BA70-9EA218C3DFFD}">
      <dsp:nvSpPr>
        <dsp:cNvPr id="0" name=""/>
        <dsp:cNvSpPr/>
      </dsp:nvSpPr>
      <dsp:spPr>
        <a:xfrm>
          <a:off x="546161" y="2706496"/>
          <a:ext cx="1002328" cy="1002328"/>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0A8D2A7A-DEEB-47E2-9276-1E72B2C515AD}">
      <dsp:nvSpPr>
        <dsp:cNvPr id="0" name=""/>
        <dsp:cNvSpPr/>
      </dsp:nvSpPr>
      <dsp:spPr>
        <a:xfrm>
          <a:off x="602439" y="4060194"/>
          <a:ext cx="5099717" cy="801863"/>
        </a:xfrm>
        <a:prstGeom prst="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平台建设</a:t>
          </a:r>
          <a:endParaRPr lang="en-US" altLang="zh-CN" sz="2500" kern="1200" dirty="0"/>
        </a:p>
      </dsp:txBody>
      <dsp:txXfrm>
        <a:off x="602439" y="4060194"/>
        <a:ext cx="5099717" cy="801863"/>
      </dsp:txXfrm>
    </dsp:sp>
    <dsp:sp modelId="{FB11C3B6-15A0-4B21-BFB5-81361BF8D49D}">
      <dsp:nvSpPr>
        <dsp:cNvPr id="0" name=""/>
        <dsp:cNvSpPr/>
      </dsp:nvSpPr>
      <dsp:spPr>
        <a:xfrm>
          <a:off x="86434" y="3909499"/>
          <a:ext cx="1002328" cy="1002328"/>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620864"/>
          <a:ext cx="7272808" cy="915599"/>
        </a:xfrm>
        <a:prstGeom prst="roundRect">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altLang="zh-CN" sz="3300" kern="1200" dirty="0"/>
            <a:t>1.</a:t>
          </a:r>
          <a:r>
            <a:rPr lang="zh-CN" altLang="en-US" sz="3300" kern="1200" dirty="0"/>
            <a:t>整体工作计划</a:t>
          </a:r>
        </a:p>
      </dsp:txBody>
      <dsp:txXfrm>
        <a:off x="44696" y="665560"/>
        <a:ext cx="7183416" cy="826207"/>
      </dsp:txXfrm>
    </dsp:sp>
    <dsp:sp modelId="{0BD9CFF3-BD5C-4496-A5C0-71614AF6C6BB}">
      <dsp:nvSpPr>
        <dsp:cNvPr id="0" name=""/>
        <dsp:cNvSpPr/>
      </dsp:nvSpPr>
      <dsp:spPr>
        <a:xfrm>
          <a:off x="0" y="1714567"/>
          <a:ext cx="7272808" cy="836840"/>
        </a:xfrm>
        <a:prstGeom prst="roundRect">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altLang="zh-CN" sz="3300" kern="1200" dirty="0"/>
            <a:t>2. .</a:t>
          </a:r>
          <a:r>
            <a:rPr lang="en-US" altLang="zh-Hans" sz="3300" kern="1200" dirty="0"/>
            <a:t>2017</a:t>
          </a:r>
          <a:r>
            <a:rPr lang="zh-Hans" altLang="en-US" sz="3300" kern="1200" dirty="0"/>
            <a:t>年度</a:t>
          </a:r>
          <a:r>
            <a:rPr lang="zh-CN" altLang="en-US" sz="3300" kern="1200" dirty="0"/>
            <a:t>工作进展</a:t>
          </a:r>
        </a:p>
      </dsp:txBody>
      <dsp:txXfrm>
        <a:off x="40851" y="1755418"/>
        <a:ext cx="7191106" cy="755138"/>
      </dsp:txXfrm>
    </dsp:sp>
    <dsp:sp modelId="{25B85B47-B55F-40A6-95E0-5ED6A9B870BF}">
      <dsp:nvSpPr>
        <dsp:cNvPr id="0" name=""/>
        <dsp:cNvSpPr/>
      </dsp:nvSpPr>
      <dsp:spPr>
        <a:xfrm>
          <a:off x="0" y="3041516"/>
          <a:ext cx="7272808" cy="1011220"/>
        </a:xfrm>
        <a:prstGeom prst="roundRect">
          <a:avLst/>
        </a:prstGeom>
        <a:solidFill>
          <a:srgbClr val="7030A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altLang="zh-CN" sz="3300" kern="1200" dirty="0"/>
            <a:t>3.</a:t>
          </a:r>
          <a:r>
            <a:rPr lang="en-US" altLang="zh-Hans" sz="3300" kern="1200" dirty="0"/>
            <a:t>2018</a:t>
          </a:r>
          <a:r>
            <a:rPr lang="zh-Hans" altLang="en-US" sz="3300" kern="1200" dirty="0"/>
            <a:t>年度研究计划</a:t>
          </a:r>
          <a:endParaRPr lang="zh-CN" altLang="en-US" sz="3300" kern="1200" dirty="0"/>
        </a:p>
      </dsp:txBody>
      <dsp:txXfrm>
        <a:off x="49364" y="3090880"/>
        <a:ext cx="7174080" cy="912492"/>
      </dsp:txXfrm>
    </dsp:sp>
    <dsp:sp modelId="{470F9343-84EB-47B7-AFB9-4C65E7792209}">
      <dsp:nvSpPr>
        <dsp:cNvPr id="0" name=""/>
        <dsp:cNvSpPr/>
      </dsp:nvSpPr>
      <dsp:spPr>
        <a:xfrm>
          <a:off x="0" y="4061878"/>
          <a:ext cx="7272808"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zh-CN" altLang="en-US" sz="2600" kern="1200" dirty="0"/>
        </a:p>
      </dsp:txBody>
      <dsp:txXfrm>
        <a:off x="0" y="4061878"/>
        <a:ext cx="7272808" cy="9273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CA07E-00E0-439E-B175-DB5730A92B92}">
      <dsp:nvSpPr>
        <dsp:cNvPr id="0" name=""/>
        <dsp:cNvSpPr/>
      </dsp:nvSpPr>
      <dsp:spPr>
        <a:xfrm>
          <a:off x="0" y="237833"/>
          <a:ext cx="8496944" cy="21735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9457" tIns="312420" rIns="659457"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蠕变数据的杂乱性</a:t>
          </a:r>
          <a:r>
            <a:rPr lang="en-US" altLang="zh-CN" sz="1600" kern="1200" dirty="0"/>
            <a:t>(</a:t>
          </a:r>
          <a:r>
            <a:rPr lang="zh-CN" altLang="en-US" sz="1600" kern="1200" dirty="0"/>
            <a:t>体系多、制造工艺不同等</a:t>
          </a:r>
          <a:r>
            <a:rPr lang="en-US" altLang="zh-CN" sz="1600" kern="1200" dirty="0"/>
            <a:t>)</a:t>
          </a:r>
          <a:r>
            <a:rPr lang="zh-CN" altLang="en-US" sz="1600" kern="1200" dirty="0"/>
            <a:t>、缺失性、缺精度性、数据来源的不稳定性都会导致最后预测的结果出现偏差，</a:t>
          </a:r>
          <a:r>
            <a:rPr lang="zh-CN" altLang="en-US" sz="1600" kern="1200" dirty="0">
              <a:solidFill>
                <a:srgbClr val="FF0000"/>
              </a:solidFill>
            </a:rPr>
            <a:t>所以一方面需要专家经验的引入，另一方面希望能有一些完整统一的数据</a:t>
          </a:r>
        </a:p>
        <a:p>
          <a:pPr marL="171450" lvl="1" indent="-171450" algn="l" defTabSz="711200">
            <a:lnSpc>
              <a:spcPct val="90000"/>
            </a:lnSpc>
            <a:spcBef>
              <a:spcPct val="0"/>
            </a:spcBef>
            <a:spcAft>
              <a:spcPct val="15000"/>
            </a:spcAft>
            <a:buChar char="•"/>
          </a:pPr>
          <a:r>
            <a:rPr lang="zh-CN" altLang="en-US" sz="1600" kern="1200" dirty="0"/>
            <a:t>收集到的蠕变数据的只有宏观属性，缺少</a:t>
          </a:r>
          <a:r>
            <a:rPr lang="zh-CN" altLang="en-US" sz="1600" kern="1200" dirty="0">
              <a:solidFill>
                <a:schemeClr val="tx1"/>
              </a:solidFill>
            </a:rPr>
            <a:t>微观描述因子，从而难以形成跨层次、多尺度研究</a:t>
          </a:r>
          <a:r>
            <a:rPr lang="zh-CN" altLang="en-US" sz="1600" kern="1200" dirty="0">
              <a:solidFill>
                <a:srgbClr val="FF0000"/>
              </a:solidFill>
            </a:rPr>
            <a:t>，所以需要从理论层面从已有的宏观数据计算出微观描述因子</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a:t>由于蠕变数据难以获取，建立一个完整、统一的蠕变数据库难度较大，</a:t>
          </a:r>
          <a:r>
            <a:rPr lang="zh-CN" altLang="en-US" sz="1600" kern="1200" dirty="0">
              <a:solidFill>
                <a:srgbClr val="FF0000"/>
              </a:solidFill>
            </a:rPr>
            <a:t>所以需要一个稳定统一的数据来源</a:t>
          </a:r>
        </a:p>
      </dsp:txBody>
      <dsp:txXfrm>
        <a:off x="0" y="237833"/>
        <a:ext cx="8496944" cy="2173500"/>
      </dsp:txXfrm>
    </dsp:sp>
    <dsp:sp modelId="{82B8F324-4473-4363-9379-BABC72DB3E69}">
      <dsp:nvSpPr>
        <dsp:cNvPr id="0" name=""/>
        <dsp:cNvSpPr/>
      </dsp:nvSpPr>
      <dsp:spPr>
        <a:xfrm>
          <a:off x="424847" y="14633"/>
          <a:ext cx="5947860" cy="44280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4815" tIns="0" rIns="224815" bIns="0" numCol="1" spcCol="1270" anchor="ctr" anchorCtr="0">
          <a:noAutofit/>
        </a:bodyPr>
        <a:lstStyle/>
        <a:p>
          <a:pPr marL="0" lvl="0" indent="0" algn="l" defTabSz="666750">
            <a:lnSpc>
              <a:spcPct val="90000"/>
            </a:lnSpc>
            <a:spcBef>
              <a:spcPct val="0"/>
            </a:spcBef>
            <a:spcAft>
              <a:spcPct val="35000"/>
            </a:spcAft>
            <a:buNone/>
          </a:pPr>
          <a:r>
            <a:rPr lang="zh-CN" altLang="en-US" sz="1500" kern="1200" dirty="0"/>
            <a:t>数据的质与量问题并存</a:t>
          </a:r>
        </a:p>
      </dsp:txBody>
      <dsp:txXfrm>
        <a:off x="446463" y="36249"/>
        <a:ext cx="5904628" cy="399568"/>
      </dsp:txXfrm>
    </dsp:sp>
    <dsp:sp modelId="{A123AF92-FA86-45DD-A56F-CA19266C6E76}">
      <dsp:nvSpPr>
        <dsp:cNvPr id="0" name=""/>
        <dsp:cNvSpPr/>
      </dsp:nvSpPr>
      <dsp:spPr>
        <a:xfrm>
          <a:off x="0" y="2699207"/>
          <a:ext cx="8496944" cy="3213000"/>
        </a:xfrm>
        <a:prstGeom prst="rect">
          <a:avLst/>
        </a:prstGeom>
        <a:solidFill>
          <a:schemeClr val="lt1">
            <a:alpha val="90000"/>
            <a:hueOff val="0"/>
            <a:satOff val="0"/>
            <a:lumOff val="0"/>
            <a:alphaOff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59457" tIns="312420" rIns="659457"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若引入第一性原理来增加新的微观的描述因子，算出的结果和真实的数据会存在一定的偏差，</a:t>
          </a:r>
          <a:r>
            <a:rPr lang="zh-CN" altLang="en-US" sz="1600" kern="1200" dirty="0">
              <a:solidFill>
                <a:srgbClr val="FF0000"/>
              </a:solidFill>
            </a:rPr>
            <a:t>所以需要专家来给出处理这些偏差的意见</a:t>
          </a:r>
          <a:r>
            <a:rPr lang="zh-CN" altLang="en-US" sz="1600" kern="1200" dirty="0"/>
            <a:t>。</a:t>
          </a:r>
        </a:p>
        <a:p>
          <a:pPr marL="171450" lvl="1" indent="-171450" algn="l" defTabSz="711200">
            <a:lnSpc>
              <a:spcPct val="90000"/>
            </a:lnSpc>
            <a:spcBef>
              <a:spcPct val="0"/>
            </a:spcBef>
            <a:spcAft>
              <a:spcPct val="15000"/>
            </a:spcAft>
            <a:buChar char="•"/>
          </a:pPr>
          <a:r>
            <a:rPr lang="en-US" altLang="zh-CN" sz="1600" kern="1200" dirty="0"/>
            <a:t>49</a:t>
          </a:r>
          <a:r>
            <a:rPr lang="zh-CN" altLang="en-US" sz="1600" kern="1200" dirty="0"/>
            <a:t>篇文献中所给出的计算方法</a:t>
          </a:r>
          <a:r>
            <a:rPr lang="en-US" altLang="zh-CN" sz="1600" kern="1200" dirty="0"/>
            <a:t>(</a:t>
          </a:r>
          <a:r>
            <a:rPr lang="zh-CN" altLang="en-US" sz="1600" kern="1200" dirty="0"/>
            <a:t>第一性原理计算、分子动力学方法等</a:t>
          </a:r>
          <a:r>
            <a:rPr lang="en-US" altLang="zh-CN" sz="1600" kern="1200" dirty="0"/>
            <a:t>)</a:t>
          </a:r>
          <a:r>
            <a:rPr lang="zh-CN" altLang="en-US" sz="1600" kern="1200" dirty="0"/>
            <a:t>能够计算出影响蠕变性能的微观描述因子</a:t>
          </a:r>
          <a:r>
            <a:rPr lang="en-US" altLang="zh-CN" sz="1600" kern="1200" dirty="0"/>
            <a:t>,</a:t>
          </a:r>
          <a:r>
            <a:rPr lang="zh-CN" altLang="en-US" sz="1600" kern="1200" dirty="0">
              <a:solidFill>
                <a:srgbClr val="FF0000"/>
              </a:solidFill>
            </a:rPr>
            <a:t>但本团队对其计算方法的进一步理解需要专家的指导</a:t>
          </a:r>
          <a:r>
            <a:rPr lang="zh-CN" altLang="en-US" sz="1600" kern="1200" dirty="0"/>
            <a:t>。</a:t>
          </a:r>
        </a:p>
        <a:p>
          <a:pPr marL="171450" lvl="1" indent="-171450" algn="l" defTabSz="711200">
            <a:lnSpc>
              <a:spcPct val="90000"/>
            </a:lnSpc>
            <a:spcBef>
              <a:spcPct val="0"/>
            </a:spcBef>
            <a:spcAft>
              <a:spcPct val="15000"/>
            </a:spcAft>
            <a:buChar char="•"/>
          </a:pPr>
          <a:r>
            <a:rPr lang="en-US" altLang="zh-CN" sz="1600" kern="1200" dirty="0"/>
            <a:t>49</a:t>
          </a:r>
          <a:r>
            <a:rPr lang="zh-CN" altLang="en-US" sz="1600" kern="1200" dirty="0"/>
            <a:t>篇文献从原子层面和能量学角度</a:t>
          </a:r>
          <a:r>
            <a:rPr lang="en-US" altLang="zh-CN" sz="1600" kern="1200" dirty="0"/>
            <a:t>(</a:t>
          </a:r>
          <a:r>
            <a:rPr lang="zh-CN" altLang="en-US" sz="1600" kern="1200" dirty="0"/>
            <a:t>微观</a:t>
          </a:r>
          <a:r>
            <a:rPr lang="en-US" altLang="zh-CN" sz="1600" kern="1200" dirty="0"/>
            <a:t>)</a:t>
          </a:r>
          <a:r>
            <a:rPr lang="zh-CN" altLang="en-US" sz="1600" kern="1200" dirty="0"/>
            <a:t>，通过理论计算研究合金的占位与相分配、位错、扩散等因素对合金蠕变性能、力学性能的影响，</a:t>
          </a:r>
          <a:r>
            <a:rPr lang="zh-CN" altLang="en-US" sz="1600" kern="1200" dirty="0">
              <a:solidFill>
                <a:srgbClr val="FF0000"/>
              </a:solidFill>
            </a:rPr>
            <a:t>可通过整合文献中的这些微观描述因子来完善我们自己的蠕变数据库</a:t>
          </a:r>
          <a:r>
            <a:rPr lang="zh-CN" altLang="en-US" sz="1600" kern="1200" dirty="0"/>
            <a:t>。</a:t>
          </a:r>
        </a:p>
        <a:p>
          <a:pPr marL="171450" lvl="1" indent="-171450" algn="l" defTabSz="711200">
            <a:lnSpc>
              <a:spcPct val="90000"/>
            </a:lnSpc>
            <a:spcBef>
              <a:spcPct val="0"/>
            </a:spcBef>
            <a:spcAft>
              <a:spcPct val="15000"/>
            </a:spcAft>
            <a:buChar char="•"/>
          </a:pPr>
          <a:r>
            <a:rPr lang="zh-CN" altLang="en-US" sz="1600" kern="1200" dirty="0"/>
            <a:t>有关蠕变解析式的文献中涉及到大量跨层次、多尺度的微观参量，可能有助于我们从多层次、多角度去研究和挖掘各个参量与蠕变性能之间的关联关系，</a:t>
          </a:r>
          <a:r>
            <a:rPr lang="zh-CN" altLang="en-US" sz="1600" kern="1200" dirty="0">
              <a:solidFill>
                <a:srgbClr val="FF0000"/>
              </a:solidFill>
            </a:rPr>
            <a:t>但理解和应用这些参量需要专家的意见和反馈。</a:t>
          </a:r>
        </a:p>
      </dsp:txBody>
      <dsp:txXfrm>
        <a:off x="0" y="2699207"/>
        <a:ext cx="8496944" cy="3213000"/>
      </dsp:txXfrm>
    </dsp:sp>
    <dsp:sp modelId="{338940AF-D85D-41E2-BBCF-B9A226AAED37}">
      <dsp:nvSpPr>
        <dsp:cNvPr id="0" name=""/>
        <dsp:cNvSpPr/>
      </dsp:nvSpPr>
      <dsp:spPr>
        <a:xfrm>
          <a:off x="424847" y="2490534"/>
          <a:ext cx="5947860" cy="44280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4815" tIns="0" rIns="224815" bIns="0" numCol="1" spcCol="1270" anchor="ctr" anchorCtr="0">
          <a:noAutofit/>
        </a:bodyPr>
        <a:lstStyle/>
        <a:p>
          <a:pPr marL="0" lvl="0" indent="0" algn="l" defTabSz="666750">
            <a:lnSpc>
              <a:spcPct val="90000"/>
            </a:lnSpc>
            <a:spcBef>
              <a:spcPct val="0"/>
            </a:spcBef>
            <a:spcAft>
              <a:spcPct val="35000"/>
            </a:spcAft>
            <a:buNone/>
          </a:pPr>
          <a:r>
            <a:rPr lang="zh-CN" altLang="en-US" sz="1500" kern="1200" dirty="0"/>
            <a:t>如何进行数据整合和深度挖掘</a:t>
          </a:r>
        </a:p>
      </dsp:txBody>
      <dsp:txXfrm>
        <a:off x="446463" y="2512150"/>
        <a:ext cx="5904628" cy="3995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E3F52-12BB-4799-83E8-FD20B28A6204}">
      <dsp:nvSpPr>
        <dsp:cNvPr id="0" name=""/>
        <dsp:cNvSpPr/>
      </dsp:nvSpPr>
      <dsp:spPr>
        <a:xfrm>
          <a:off x="596337" y="0"/>
          <a:ext cx="6520134" cy="592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zh-CN" altLang="en-US" sz="2600" kern="1200" dirty="0"/>
            <a:t>数据</a:t>
          </a:r>
        </a:p>
      </dsp:txBody>
      <dsp:txXfrm>
        <a:off x="596337" y="0"/>
        <a:ext cx="6520134" cy="592739"/>
      </dsp:txXfrm>
    </dsp:sp>
    <dsp:sp modelId="{386D1B95-BDDD-4EFA-8CA9-FD3FF521B87F}">
      <dsp:nvSpPr>
        <dsp:cNvPr id="0" name=""/>
        <dsp:cNvSpPr/>
      </dsp:nvSpPr>
      <dsp:spPr>
        <a:xfrm>
          <a:off x="1067746" y="593597"/>
          <a:ext cx="1525711" cy="1207432"/>
        </a:xfrm>
        <a:prstGeom prst="chevron">
          <a:avLst>
            <a:gd name="adj" fmla="val 7061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4B8A26C-8FA3-4DA7-BB22-569216BC1555}">
      <dsp:nvSpPr>
        <dsp:cNvPr id="0" name=""/>
        <dsp:cNvSpPr/>
      </dsp:nvSpPr>
      <dsp:spPr>
        <a:xfrm>
          <a:off x="1984187" y="593597"/>
          <a:ext cx="1525711" cy="1207432"/>
        </a:xfrm>
        <a:prstGeom prst="chevron">
          <a:avLst>
            <a:gd name="adj" fmla="val 70610"/>
          </a:avLst>
        </a:prstGeom>
        <a:gradFill rotWithShape="0">
          <a:gsLst>
            <a:gs pos="0">
              <a:schemeClr val="accent5">
                <a:hueOff val="-496694"/>
                <a:satOff val="1991"/>
                <a:lumOff val="431"/>
                <a:alphaOff val="0"/>
                <a:shade val="51000"/>
                <a:satMod val="130000"/>
              </a:schemeClr>
            </a:gs>
            <a:gs pos="80000">
              <a:schemeClr val="accent5">
                <a:hueOff val="-496694"/>
                <a:satOff val="1991"/>
                <a:lumOff val="431"/>
                <a:alphaOff val="0"/>
                <a:shade val="93000"/>
                <a:satMod val="130000"/>
              </a:schemeClr>
            </a:gs>
            <a:gs pos="100000">
              <a:schemeClr val="accent5">
                <a:hueOff val="-496694"/>
                <a:satOff val="1991"/>
                <a:lumOff val="431"/>
                <a:alphaOff val="0"/>
                <a:shade val="94000"/>
                <a:satMod val="135000"/>
              </a:schemeClr>
            </a:gs>
          </a:gsLst>
          <a:lin ang="16200000" scaled="0"/>
        </a:gradFill>
        <a:ln w="9525" cap="flat" cmpd="sng" algn="ctr">
          <a:solidFill>
            <a:schemeClr val="accent5">
              <a:hueOff val="-496694"/>
              <a:satOff val="1991"/>
              <a:lumOff val="431"/>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8685194-C2FE-41FB-84A1-884E83DD32E4}">
      <dsp:nvSpPr>
        <dsp:cNvPr id="0" name=""/>
        <dsp:cNvSpPr/>
      </dsp:nvSpPr>
      <dsp:spPr>
        <a:xfrm>
          <a:off x="2901353" y="593597"/>
          <a:ext cx="1525711" cy="1207432"/>
        </a:xfrm>
        <a:prstGeom prst="chevron">
          <a:avLst>
            <a:gd name="adj" fmla="val 70610"/>
          </a:avLst>
        </a:prstGeom>
        <a:gradFill rotWithShape="0">
          <a:gsLst>
            <a:gs pos="0">
              <a:schemeClr val="accent5">
                <a:hueOff val="-993388"/>
                <a:satOff val="3981"/>
                <a:lumOff val="863"/>
                <a:alphaOff val="0"/>
                <a:shade val="51000"/>
                <a:satMod val="130000"/>
              </a:schemeClr>
            </a:gs>
            <a:gs pos="80000">
              <a:schemeClr val="accent5">
                <a:hueOff val="-993388"/>
                <a:satOff val="3981"/>
                <a:lumOff val="863"/>
                <a:alphaOff val="0"/>
                <a:shade val="93000"/>
                <a:satMod val="130000"/>
              </a:schemeClr>
            </a:gs>
            <a:gs pos="100000">
              <a:schemeClr val="accent5">
                <a:hueOff val="-993388"/>
                <a:satOff val="3981"/>
                <a:lumOff val="863"/>
                <a:alphaOff val="0"/>
                <a:shade val="94000"/>
                <a:satMod val="135000"/>
              </a:schemeClr>
            </a:gs>
          </a:gsLst>
          <a:lin ang="16200000" scaled="0"/>
        </a:gradFill>
        <a:ln w="9525" cap="flat" cmpd="sng" algn="ctr">
          <a:solidFill>
            <a:schemeClr val="accent5">
              <a:hueOff val="-993388"/>
              <a:satOff val="3981"/>
              <a:lumOff val="86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A94BE78-1BA1-4737-9939-0A901A7969AD}">
      <dsp:nvSpPr>
        <dsp:cNvPr id="0" name=""/>
        <dsp:cNvSpPr/>
      </dsp:nvSpPr>
      <dsp:spPr>
        <a:xfrm>
          <a:off x="3817794" y="593597"/>
          <a:ext cx="1525711" cy="1207432"/>
        </a:xfrm>
        <a:prstGeom prst="chevron">
          <a:avLst>
            <a:gd name="adj" fmla="val 70610"/>
          </a:avLst>
        </a:prstGeom>
        <a:gradFill rotWithShape="0">
          <a:gsLst>
            <a:gs pos="0">
              <a:schemeClr val="accent5">
                <a:hueOff val="-1490082"/>
                <a:satOff val="5972"/>
                <a:lumOff val="1294"/>
                <a:alphaOff val="0"/>
                <a:shade val="51000"/>
                <a:satMod val="130000"/>
              </a:schemeClr>
            </a:gs>
            <a:gs pos="80000">
              <a:schemeClr val="accent5">
                <a:hueOff val="-1490082"/>
                <a:satOff val="5972"/>
                <a:lumOff val="1294"/>
                <a:alphaOff val="0"/>
                <a:shade val="93000"/>
                <a:satMod val="130000"/>
              </a:schemeClr>
            </a:gs>
            <a:gs pos="100000">
              <a:schemeClr val="accent5">
                <a:hueOff val="-1490082"/>
                <a:satOff val="5972"/>
                <a:lumOff val="1294"/>
                <a:alphaOff val="0"/>
                <a:shade val="94000"/>
                <a:satMod val="135000"/>
              </a:schemeClr>
            </a:gs>
          </a:gsLst>
          <a:lin ang="16200000" scaled="0"/>
        </a:gradFill>
        <a:ln w="9525" cap="flat" cmpd="sng" algn="ctr">
          <a:solidFill>
            <a:schemeClr val="accent5">
              <a:hueOff val="-1490082"/>
              <a:satOff val="5972"/>
              <a:lumOff val="129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2AC2AAE-E136-4255-99AE-BF29AB48CA91}">
      <dsp:nvSpPr>
        <dsp:cNvPr id="0" name=""/>
        <dsp:cNvSpPr/>
      </dsp:nvSpPr>
      <dsp:spPr>
        <a:xfrm>
          <a:off x="4734960" y="593597"/>
          <a:ext cx="1525711" cy="1207432"/>
        </a:xfrm>
        <a:prstGeom prst="chevron">
          <a:avLst>
            <a:gd name="adj" fmla="val 70610"/>
          </a:avLst>
        </a:prstGeom>
        <a:gradFill rotWithShape="0">
          <a:gsLst>
            <a:gs pos="0">
              <a:schemeClr val="accent5">
                <a:hueOff val="-1986775"/>
                <a:satOff val="7962"/>
                <a:lumOff val="1726"/>
                <a:alphaOff val="0"/>
                <a:shade val="51000"/>
                <a:satMod val="130000"/>
              </a:schemeClr>
            </a:gs>
            <a:gs pos="80000">
              <a:schemeClr val="accent5">
                <a:hueOff val="-1986775"/>
                <a:satOff val="7962"/>
                <a:lumOff val="1726"/>
                <a:alphaOff val="0"/>
                <a:shade val="93000"/>
                <a:satMod val="130000"/>
              </a:schemeClr>
            </a:gs>
            <a:gs pos="100000">
              <a:schemeClr val="accent5">
                <a:hueOff val="-1986775"/>
                <a:satOff val="7962"/>
                <a:lumOff val="1726"/>
                <a:alphaOff val="0"/>
                <a:shade val="94000"/>
                <a:satMod val="135000"/>
              </a:schemeClr>
            </a:gs>
          </a:gsLst>
          <a:lin ang="16200000" scaled="0"/>
        </a:gradFill>
        <a:ln w="9525" cap="flat" cmpd="sng" algn="ctr">
          <a:solidFill>
            <a:schemeClr val="accent5">
              <a:hueOff val="-1986775"/>
              <a:satOff val="7962"/>
              <a:lumOff val="172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4E5CD24-37E3-49BE-93DB-CE4C2394718E}">
      <dsp:nvSpPr>
        <dsp:cNvPr id="0" name=""/>
        <dsp:cNvSpPr/>
      </dsp:nvSpPr>
      <dsp:spPr>
        <a:xfrm>
          <a:off x="5651401" y="593597"/>
          <a:ext cx="1525711" cy="1207432"/>
        </a:xfrm>
        <a:prstGeom prst="chevron">
          <a:avLst>
            <a:gd name="adj" fmla="val 70610"/>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w="9525" cap="flat" cmpd="sng" algn="ctr">
          <a:solidFill>
            <a:schemeClr val="accent5">
              <a:hueOff val="-2483469"/>
              <a:satOff val="9953"/>
              <a:lumOff val="2157"/>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8C9B674-D75E-4941-91F2-7431764FCB87}">
      <dsp:nvSpPr>
        <dsp:cNvPr id="0" name=""/>
        <dsp:cNvSpPr/>
      </dsp:nvSpPr>
      <dsp:spPr>
        <a:xfrm>
          <a:off x="6568566" y="593597"/>
          <a:ext cx="1525711" cy="1207432"/>
        </a:xfrm>
        <a:prstGeom prst="chevron">
          <a:avLst>
            <a:gd name="adj" fmla="val 70610"/>
          </a:avLst>
        </a:prstGeom>
        <a:gradFill rotWithShape="0">
          <a:gsLst>
            <a:gs pos="0">
              <a:schemeClr val="accent5">
                <a:hueOff val="-2980163"/>
                <a:satOff val="11943"/>
                <a:lumOff val="2588"/>
                <a:alphaOff val="0"/>
                <a:shade val="51000"/>
                <a:satMod val="130000"/>
              </a:schemeClr>
            </a:gs>
            <a:gs pos="80000">
              <a:schemeClr val="accent5">
                <a:hueOff val="-2980163"/>
                <a:satOff val="11943"/>
                <a:lumOff val="2588"/>
                <a:alphaOff val="0"/>
                <a:shade val="93000"/>
                <a:satMod val="130000"/>
              </a:schemeClr>
            </a:gs>
            <a:gs pos="100000">
              <a:schemeClr val="accent5">
                <a:hueOff val="-2980163"/>
                <a:satOff val="11943"/>
                <a:lumOff val="2588"/>
                <a:alphaOff val="0"/>
                <a:shade val="94000"/>
                <a:satMod val="135000"/>
              </a:schemeClr>
            </a:gs>
          </a:gsLst>
          <a:lin ang="16200000" scaled="0"/>
        </a:gradFill>
        <a:ln w="9525" cap="flat" cmpd="sng" algn="ctr">
          <a:solidFill>
            <a:schemeClr val="accent5">
              <a:hueOff val="-2980163"/>
              <a:satOff val="11943"/>
              <a:lumOff val="258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490881F-D14E-4228-B03B-1A98CFE8E9BE}">
      <dsp:nvSpPr>
        <dsp:cNvPr id="0" name=""/>
        <dsp:cNvSpPr/>
      </dsp:nvSpPr>
      <dsp:spPr>
        <a:xfrm>
          <a:off x="760123" y="714340"/>
          <a:ext cx="7220142" cy="965945"/>
        </a:xfrm>
        <a:prstGeom prst="rect">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l" defTabSz="711200">
            <a:lnSpc>
              <a:spcPct val="90000"/>
            </a:lnSpc>
            <a:spcBef>
              <a:spcPct val="0"/>
            </a:spcBef>
            <a:spcAft>
              <a:spcPct val="35000"/>
            </a:spcAft>
            <a:buNone/>
          </a:pPr>
          <a:endParaRPr lang="en-US" altLang="zh-CN" sz="1600" kern="1200" dirty="0"/>
        </a:p>
        <a:p>
          <a:pPr marL="0" lvl="0" indent="0" algn="l" defTabSz="711200">
            <a:lnSpc>
              <a:spcPct val="90000"/>
            </a:lnSpc>
            <a:spcBef>
              <a:spcPct val="0"/>
            </a:spcBef>
            <a:spcAft>
              <a:spcPct val="35000"/>
            </a:spcAft>
            <a:buNone/>
          </a:pPr>
          <a:r>
            <a:rPr lang="en-US" altLang="zh-CN" sz="1800" kern="1200" dirty="0"/>
            <a:t>1</a:t>
          </a:r>
          <a:r>
            <a:rPr lang="zh-CN" altLang="en-US" sz="1800" kern="1200" dirty="0"/>
            <a:t>、</a:t>
          </a:r>
          <a:r>
            <a:rPr lang="zh-CN" altLang="en-US" sz="1400" kern="1200" dirty="0"/>
            <a:t>结合专家经验对已拥有的蠕变数据和高温合金数据进行适宜的处理</a:t>
          </a:r>
          <a:r>
            <a:rPr lang="en-US" altLang="zh-CN" sz="1400" kern="1200" dirty="0"/>
            <a:t>(</a:t>
          </a:r>
          <a:r>
            <a:rPr lang="zh-CN" altLang="en-US" sz="1400" kern="1200" dirty="0"/>
            <a:t>空缺值填补、合法值检查等</a:t>
          </a:r>
          <a:r>
            <a:rPr lang="en-US" altLang="zh-CN" sz="1400" kern="1200" dirty="0"/>
            <a:t>);</a:t>
          </a:r>
        </a:p>
        <a:p>
          <a:pPr marL="0" lvl="0" indent="0" algn="l" defTabSz="711200">
            <a:lnSpc>
              <a:spcPct val="90000"/>
            </a:lnSpc>
            <a:spcBef>
              <a:spcPct val="0"/>
            </a:spcBef>
            <a:spcAft>
              <a:spcPct val="35000"/>
            </a:spcAft>
            <a:buNone/>
          </a:pPr>
          <a:r>
            <a:rPr lang="en-US" altLang="zh-CN" sz="1400" kern="1200" dirty="0"/>
            <a:t>2</a:t>
          </a:r>
          <a:r>
            <a:rPr lang="zh-CN" altLang="en-US" sz="1400" kern="1200" dirty="0"/>
            <a:t>、基于已有的蠕变解析式文献，进一步挖掘和学习跨层次、跨尺度材料微观</a:t>
          </a:r>
          <a:r>
            <a:rPr lang="en-US" altLang="zh-CN" sz="1400" kern="1200" dirty="0"/>
            <a:t>-</a:t>
          </a:r>
          <a:r>
            <a:rPr lang="zh-CN" altLang="en-US" sz="1400" kern="1200" dirty="0"/>
            <a:t>介观</a:t>
          </a:r>
          <a:r>
            <a:rPr lang="en-US" altLang="zh-CN" sz="1400" kern="1200" dirty="0"/>
            <a:t>-</a:t>
          </a:r>
          <a:r>
            <a:rPr lang="zh-CN" altLang="en-US" sz="1400" kern="1200" dirty="0"/>
            <a:t>宏观因素之间的数据关联规律和因果关系</a:t>
          </a:r>
          <a:r>
            <a:rPr lang="en-US" altLang="zh-CN" sz="1400" kern="1200" dirty="0"/>
            <a:t>;</a:t>
          </a:r>
        </a:p>
        <a:p>
          <a:pPr marL="0" lvl="0" indent="0" algn="l" defTabSz="711200">
            <a:lnSpc>
              <a:spcPct val="90000"/>
            </a:lnSpc>
            <a:spcBef>
              <a:spcPct val="0"/>
            </a:spcBef>
            <a:spcAft>
              <a:spcPct val="35000"/>
            </a:spcAft>
            <a:buNone/>
          </a:pPr>
          <a:endParaRPr lang="zh-CN" altLang="en-US" sz="1600" kern="1200" dirty="0"/>
        </a:p>
      </dsp:txBody>
      <dsp:txXfrm>
        <a:off x="760123" y="714340"/>
        <a:ext cx="7220142" cy="965945"/>
      </dsp:txXfrm>
    </dsp:sp>
    <dsp:sp modelId="{5CB51777-842A-4C28-AABD-6A0EAE19C843}">
      <dsp:nvSpPr>
        <dsp:cNvPr id="0" name=""/>
        <dsp:cNvSpPr/>
      </dsp:nvSpPr>
      <dsp:spPr>
        <a:xfrm>
          <a:off x="760123" y="1892103"/>
          <a:ext cx="6520134" cy="592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zh-CN" altLang="en-US" sz="2600" kern="1200" dirty="0"/>
            <a:t>蠕变与</a:t>
          </a:r>
          <a:r>
            <a:rPr lang="en-US" altLang="zh-CN" sz="2600" kern="1200" dirty="0"/>
            <a:t>49</a:t>
          </a:r>
          <a:r>
            <a:rPr lang="zh-CN" altLang="en-US" sz="2600" kern="1200" dirty="0"/>
            <a:t>篇文献的结合</a:t>
          </a:r>
        </a:p>
      </dsp:txBody>
      <dsp:txXfrm>
        <a:off x="760123" y="1892103"/>
        <a:ext cx="6520134" cy="592739"/>
      </dsp:txXfrm>
    </dsp:sp>
    <dsp:sp modelId="{6E6B6641-4434-499D-8838-5A88E62DB51E}">
      <dsp:nvSpPr>
        <dsp:cNvPr id="0" name=""/>
        <dsp:cNvSpPr/>
      </dsp:nvSpPr>
      <dsp:spPr>
        <a:xfrm>
          <a:off x="1097732" y="2484842"/>
          <a:ext cx="1525711" cy="1207432"/>
        </a:xfrm>
        <a:prstGeom prst="chevron">
          <a:avLst>
            <a:gd name="adj" fmla="val 70610"/>
          </a:avLst>
        </a:prstGeom>
        <a:gradFill rotWithShape="0">
          <a:gsLst>
            <a:gs pos="0">
              <a:schemeClr val="accent5">
                <a:hueOff val="-3476857"/>
                <a:satOff val="13934"/>
                <a:lumOff val="3020"/>
                <a:alphaOff val="0"/>
                <a:shade val="51000"/>
                <a:satMod val="130000"/>
              </a:schemeClr>
            </a:gs>
            <a:gs pos="80000">
              <a:schemeClr val="accent5">
                <a:hueOff val="-3476857"/>
                <a:satOff val="13934"/>
                <a:lumOff val="3020"/>
                <a:alphaOff val="0"/>
                <a:shade val="93000"/>
                <a:satMod val="130000"/>
              </a:schemeClr>
            </a:gs>
            <a:gs pos="100000">
              <a:schemeClr val="accent5">
                <a:hueOff val="-3476857"/>
                <a:satOff val="13934"/>
                <a:lumOff val="3020"/>
                <a:alphaOff val="0"/>
                <a:shade val="94000"/>
                <a:satMod val="135000"/>
              </a:schemeClr>
            </a:gs>
          </a:gsLst>
          <a:lin ang="16200000" scaled="0"/>
        </a:gradFill>
        <a:ln w="9525" cap="flat" cmpd="sng" algn="ctr">
          <a:solidFill>
            <a:schemeClr val="accent5">
              <a:hueOff val="-3476857"/>
              <a:satOff val="13934"/>
              <a:lumOff val="302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37E5902-973D-4BD6-BAFC-911ABD9E1733}">
      <dsp:nvSpPr>
        <dsp:cNvPr id="0" name=""/>
        <dsp:cNvSpPr/>
      </dsp:nvSpPr>
      <dsp:spPr>
        <a:xfrm>
          <a:off x="2014174" y="2484842"/>
          <a:ext cx="1525711" cy="1207432"/>
        </a:xfrm>
        <a:prstGeom prst="chevron">
          <a:avLst>
            <a:gd name="adj" fmla="val 70610"/>
          </a:avLst>
        </a:prstGeom>
        <a:gradFill rotWithShape="0">
          <a:gsLst>
            <a:gs pos="0">
              <a:schemeClr val="accent5">
                <a:hueOff val="-3973551"/>
                <a:satOff val="15924"/>
                <a:lumOff val="3451"/>
                <a:alphaOff val="0"/>
                <a:shade val="51000"/>
                <a:satMod val="130000"/>
              </a:schemeClr>
            </a:gs>
            <a:gs pos="80000">
              <a:schemeClr val="accent5">
                <a:hueOff val="-3973551"/>
                <a:satOff val="15924"/>
                <a:lumOff val="3451"/>
                <a:alphaOff val="0"/>
                <a:shade val="93000"/>
                <a:satMod val="130000"/>
              </a:schemeClr>
            </a:gs>
            <a:gs pos="100000">
              <a:schemeClr val="accent5">
                <a:hueOff val="-3973551"/>
                <a:satOff val="15924"/>
                <a:lumOff val="3451"/>
                <a:alphaOff val="0"/>
                <a:shade val="94000"/>
                <a:satMod val="135000"/>
              </a:schemeClr>
            </a:gs>
          </a:gsLst>
          <a:lin ang="16200000" scaled="0"/>
        </a:gradFill>
        <a:ln w="9525" cap="flat" cmpd="sng" algn="ctr">
          <a:solidFill>
            <a:schemeClr val="accent5">
              <a:hueOff val="-3973551"/>
              <a:satOff val="15924"/>
              <a:lumOff val="3451"/>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42C697D-0FDB-4839-8C8D-53A722A49FAA}">
      <dsp:nvSpPr>
        <dsp:cNvPr id="0" name=""/>
        <dsp:cNvSpPr/>
      </dsp:nvSpPr>
      <dsp:spPr>
        <a:xfrm>
          <a:off x="2931339" y="2484842"/>
          <a:ext cx="1525711" cy="1207432"/>
        </a:xfrm>
        <a:prstGeom prst="chevron">
          <a:avLst>
            <a:gd name="adj" fmla="val 70610"/>
          </a:avLst>
        </a:prstGeom>
        <a:gradFill rotWithShape="0">
          <a:gsLst>
            <a:gs pos="0">
              <a:schemeClr val="accent5">
                <a:hueOff val="-4470244"/>
                <a:satOff val="17915"/>
                <a:lumOff val="3883"/>
                <a:alphaOff val="0"/>
                <a:shade val="51000"/>
                <a:satMod val="130000"/>
              </a:schemeClr>
            </a:gs>
            <a:gs pos="80000">
              <a:schemeClr val="accent5">
                <a:hueOff val="-4470244"/>
                <a:satOff val="17915"/>
                <a:lumOff val="3883"/>
                <a:alphaOff val="0"/>
                <a:shade val="93000"/>
                <a:satMod val="130000"/>
              </a:schemeClr>
            </a:gs>
            <a:gs pos="100000">
              <a:schemeClr val="accent5">
                <a:hueOff val="-4470244"/>
                <a:satOff val="17915"/>
                <a:lumOff val="3883"/>
                <a:alphaOff val="0"/>
                <a:shade val="94000"/>
                <a:satMod val="135000"/>
              </a:schemeClr>
            </a:gs>
          </a:gsLst>
          <a:lin ang="16200000" scaled="0"/>
        </a:gradFill>
        <a:ln w="9525" cap="flat" cmpd="sng" algn="ctr">
          <a:solidFill>
            <a:schemeClr val="accent5">
              <a:hueOff val="-4470244"/>
              <a:satOff val="17915"/>
              <a:lumOff val="388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166AA6E-DDD1-44C1-A753-EAC964BBEAB1}">
      <dsp:nvSpPr>
        <dsp:cNvPr id="0" name=""/>
        <dsp:cNvSpPr/>
      </dsp:nvSpPr>
      <dsp:spPr>
        <a:xfrm>
          <a:off x="3847780" y="2484842"/>
          <a:ext cx="1525711" cy="1207432"/>
        </a:xfrm>
        <a:prstGeom prst="chevron">
          <a:avLst>
            <a:gd name="adj" fmla="val 7061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w="9525" cap="flat" cmpd="sng" algn="ctr">
          <a:solidFill>
            <a:schemeClr val="accent5">
              <a:hueOff val="-4966938"/>
              <a:satOff val="19906"/>
              <a:lumOff val="431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46D35F6-E2DA-4C6D-8EA8-412AC0FB6648}">
      <dsp:nvSpPr>
        <dsp:cNvPr id="0" name=""/>
        <dsp:cNvSpPr/>
      </dsp:nvSpPr>
      <dsp:spPr>
        <a:xfrm>
          <a:off x="4764946" y="2484842"/>
          <a:ext cx="1525711" cy="1207432"/>
        </a:xfrm>
        <a:prstGeom prst="chevron">
          <a:avLst>
            <a:gd name="adj" fmla="val 70610"/>
          </a:avLst>
        </a:prstGeom>
        <a:gradFill rotWithShape="0">
          <a:gsLst>
            <a:gs pos="0">
              <a:schemeClr val="accent5">
                <a:hueOff val="-5463632"/>
                <a:satOff val="21896"/>
                <a:lumOff val="4745"/>
                <a:alphaOff val="0"/>
                <a:shade val="51000"/>
                <a:satMod val="130000"/>
              </a:schemeClr>
            </a:gs>
            <a:gs pos="80000">
              <a:schemeClr val="accent5">
                <a:hueOff val="-5463632"/>
                <a:satOff val="21896"/>
                <a:lumOff val="4745"/>
                <a:alphaOff val="0"/>
                <a:shade val="93000"/>
                <a:satMod val="130000"/>
              </a:schemeClr>
            </a:gs>
            <a:gs pos="100000">
              <a:schemeClr val="accent5">
                <a:hueOff val="-5463632"/>
                <a:satOff val="21896"/>
                <a:lumOff val="4745"/>
                <a:alphaOff val="0"/>
                <a:shade val="94000"/>
                <a:satMod val="135000"/>
              </a:schemeClr>
            </a:gs>
          </a:gsLst>
          <a:lin ang="16200000" scaled="0"/>
        </a:gradFill>
        <a:ln w="9525" cap="flat" cmpd="sng" algn="ctr">
          <a:solidFill>
            <a:schemeClr val="accent5">
              <a:hueOff val="-5463632"/>
              <a:satOff val="21896"/>
              <a:lumOff val="474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47A5C21-76DB-4966-BC0A-FAB199983BF9}">
      <dsp:nvSpPr>
        <dsp:cNvPr id="0" name=""/>
        <dsp:cNvSpPr/>
      </dsp:nvSpPr>
      <dsp:spPr>
        <a:xfrm>
          <a:off x="5681387" y="2484842"/>
          <a:ext cx="1525711" cy="1207432"/>
        </a:xfrm>
        <a:prstGeom prst="chevron">
          <a:avLst>
            <a:gd name="adj" fmla="val 70610"/>
          </a:avLst>
        </a:prstGeom>
        <a:gradFill rotWithShape="0">
          <a:gsLst>
            <a:gs pos="0">
              <a:schemeClr val="accent5">
                <a:hueOff val="-5960326"/>
                <a:satOff val="23887"/>
                <a:lumOff val="5177"/>
                <a:alphaOff val="0"/>
                <a:shade val="51000"/>
                <a:satMod val="130000"/>
              </a:schemeClr>
            </a:gs>
            <a:gs pos="80000">
              <a:schemeClr val="accent5">
                <a:hueOff val="-5960326"/>
                <a:satOff val="23887"/>
                <a:lumOff val="5177"/>
                <a:alphaOff val="0"/>
                <a:shade val="93000"/>
                <a:satMod val="130000"/>
              </a:schemeClr>
            </a:gs>
            <a:gs pos="100000">
              <a:schemeClr val="accent5">
                <a:hueOff val="-5960326"/>
                <a:satOff val="23887"/>
                <a:lumOff val="5177"/>
                <a:alphaOff val="0"/>
                <a:shade val="94000"/>
                <a:satMod val="135000"/>
              </a:schemeClr>
            </a:gs>
          </a:gsLst>
          <a:lin ang="16200000" scaled="0"/>
        </a:gradFill>
        <a:ln w="9525" cap="flat" cmpd="sng" algn="ctr">
          <a:solidFill>
            <a:schemeClr val="accent5">
              <a:hueOff val="-5960326"/>
              <a:satOff val="23887"/>
              <a:lumOff val="5177"/>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6AF2403-B9D3-4302-B77B-048320F42F93}">
      <dsp:nvSpPr>
        <dsp:cNvPr id="0" name=""/>
        <dsp:cNvSpPr/>
      </dsp:nvSpPr>
      <dsp:spPr>
        <a:xfrm>
          <a:off x="6598552" y="2484842"/>
          <a:ext cx="1525711" cy="1207432"/>
        </a:xfrm>
        <a:prstGeom prst="chevron">
          <a:avLst>
            <a:gd name="adj" fmla="val 70610"/>
          </a:avLst>
        </a:prstGeom>
        <a:gradFill rotWithShape="0">
          <a:gsLst>
            <a:gs pos="0">
              <a:schemeClr val="accent5">
                <a:hueOff val="-6457019"/>
                <a:satOff val="25877"/>
                <a:lumOff val="5608"/>
                <a:alphaOff val="0"/>
                <a:shade val="51000"/>
                <a:satMod val="130000"/>
              </a:schemeClr>
            </a:gs>
            <a:gs pos="80000">
              <a:schemeClr val="accent5">
                <a:hueOff val="-6457019"/>
                <a:satOff val="25877"/>
                <a:lumOff val="5608"/>
                <a:alphaOff val="0"/>
                <a:shade val="93000"/>
                <a:satMod val="130000"/>
              </a:schemeClr>
            </a:gs>
            <a:gs pos="100000">
              <a:schemeClr val="accent5">
                <a:hueOff val="-6457019"/>
                <a:satOff val="25877"/>
                <a:lumOff val="5608"/>
                <a:alphaOff val="0"/>
                <a:shade val="94000"/>
                <a:satMod val="135000"/>
              </a:schemeClr>
            </a:gs>
          </a:gsLst>
          <a:lin ang="16200000" scaled="0"/>
        </a:gradFill>
        <a:ln w="9525" cap="flat" cmpd="sng" algn="ctr">
          <a:solidFill>
            <a:schemeClr val="accent5">
              <a:hueOff val="-6457019"/>
              <a:satOff val="25877"/>
              <a:lumOff val="560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245ED2E-D6EE-4368-895F-50176395B131}">
      <dsp:nvSpPr>
        <dsp:cNvPr id="0" name=""/>
        <dsp:cNvSpPr/>
      </dsp:nvSpPr>
      <dsp:spPr>
        <a:xfrm>
          <a:off x="744271" y="2736833"/>
          <a:ext cx="7280114" cy="831321"/>
        </a:xfrm>
        <a:prstGeom prst="rect">
          <a:avLst/>
        </a:prstGeom>
        <a:solidFill>
          <a:schemeClr val="lt1">
            <a:hueOff val="0"/>
            <a:satOff val="0"/>
            <a:lumOff val="0"/>
            <a:alphaOff val="0"/>
          </a:schemeClr>
        </a:solidFill>
        <a:ln w="9525" cap="flat" cmpd="sng" algn="ctr">
          <a:solidFill>
            <a:schemeClr val="accent5">
              <a:hueOff val="-4966938"/>
              <a:satOff val="19906"/>
              <a:lumOff val="43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altLang="zh-CN" sz="1400" kern="1200" dirty="0"/>
            <a:t>1</a:t>
          </a:r>
          <a:r>
            <a:rPr lang="zh-CN" altLang="en-US" sz="1400" kern="1200" dirty="0"/>
            <a:t>、进一步挖掘</a:t>
          </a:r>
          <a:r>
            <a:rPr lang="en-US" altLang="zh-CN" sz="1400" kern="1200" dirty="0"/>
            <a:t>49</a:t>
          </a:r>
          <a:r>
            <a:rPr lang="zh-CN" altLang="en-US" sz="1400" kern="1200" dirty="0"/>
            <a:t>篇文献中的知识，引入其中的计算方法计算出新的可利用参量</a:t>
          </a:r>
          <a:r>
            <a:rPr lang="en-US" altLang="zh-CN" sz="1400" kern="1200" dirty="0"/>
            <a:t>;</a:t>
          </a:r>
        </a:p>
        <a:p>
          <a:pPr marL="0" marR="0" lvl="0" indent="0" algn="l" defTabSz="914400" eaLnBrk="1" fontAlgn="auto" latinLnBrk="0" hangingPunct="1">
            <a:lnSpc>
              <a:spcPct val="100000"/>
            </a:lnSpc>
            <a:spcBef>
              <a:spcPct val="0"/>
            </a:spcBef>
            <a:spcAft>
              <a:spcPts val="0"/>
            </a:spcAft>
            <a:buClrTx/>
            <a:buSzTx/>
            <a:buFontTx/>
            <a:buNone/>
            <a:tabLst/>
            <a:defRPr/>
          </a:pPr>
          <a:r>
            <a:rPr lang="en-US" altLang="zh-CN" sz="1400" kern="1200" dirty="0"/>
            <a:t>2</a:t>
          </a:r>
          <a:r>
            <a:rPr lang="zh-CN" altLang="en-US" sz="1400" kern="1200" dirty="0"/>
            <a:t>、基于王院士</a:t>
          </a:r>
          <a:r>
            <a:rPr lang="en-US" altLang="zh-CN" sz="1400" kern="1200" dirty="0"/>
            <a:t>49</a:t>
          </a:r>
          <a:r>
            <a:rPr lang="zh-CN" altLang="en-US" sz="1400" kern="1200" dirty="0"/>
            <a:t>篇文献与其他相关文献的数据，建立自己的蠕变数据库</a:t>
          </a:r>
          <a:r>
            <a:rPr lang="en-US" altLang="zh-CN" sz="1600" kern="1200" dirty="0"/>
            <a:t>;</a:t>
          </a:r>
          <a:endParaRPr lang="zh-CN" altLang="en-US" sz="1600" kern="1200" dirty="0"/>
        </a:p>
      </dsp:txBody>
      <dsp:txXfrm>
        <a:off x="744271" y="2736833"/>
        <a:ext cx="7280114" cy="831321"/>
      </dsp:txXfrm>
    </dsp:sp>
    <dsp:sp modelId="{A169B63B-346A-4380-86E8-2C2A9073DB53}">
      <dsp:nvSpPr>
        <dsp:cNvPr id="0" name=""/>
        <dsp:cNvSpPr/>
      </dsp:nvSpPr>
      <dsp:spPr>
        <a:xfrm>
          <a:off x="760123" y="3783348"/>
          <a:ext cx="6520134" cy="592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zh-CN" altLang="en-US" sz="2600" kern="1200" dirty="0"/>
            <a:t>算法和平台</a:t>
          </a:r>
        </a:p>
      </dsp:txBody>
      <dsp:txXfrm>
        <a:off x="760123" y="3783348"/>
        <a:ext cx="6520134" cy="592739"/>
      </dsp:txXfrm>
    </dsp:sp>
    <dsp:sp modelId="{2DED227C-4006-495B-B1BF-2564DE1CADD1}">
      <dsp:nvSpPr>
        <dsp:cNvPr id="0" name=""/>
        <dsp:cNvSpPr/>
      </dsp:nvSpPr>
      <dsp:spPr>
        <a:xfrm>
          <a:off x="1067746" y="4376087"/>
          <a:ext cx="1525711" cy="1207432"/>
        </a:xfrm>
        <a:prstGeom prst="chevron">
          <a:avLst>
            <a:gd name="adj" fmla="val 70610"/>
          </a:avLst>
        </a:prstGeom>
        <a:gradFill rotWithShape="0">
          <a:gsLst>
            <a:gs pos="0">
              <a:schemeClr val="accent5">
                <a:hueOff val="-6953714"/>
                <a:satOff val="27868"/>
                <a:lumOff val="6040"/>
                <a:alphaOff val="0"/>
                <a:shade val="51000"/>
                <a:satMod val="130000"/>
              </a:schemeClr>
            </a:gs>
            <a:gs pos="80000">
              <a:schemeClr val="accent5">
                <a:hueOff val="-6953714"/>
                <a:satOff val="27868"/>
                <a:lumOff val="6040"/>
                <a:alphaOff val="0"/>
                <a:shade val="93000"/>
                <a:satMod val="130000"/>
              </a:schemeClr>
            </a:gs>
            <a:gs pos="100000">
              <a:schemeClr val="accent5">
                <a:hueOff val="-6953714"/>
                <a:satOff val="27868"/>
                <a:lumOff val="6040"/>
                <a:alphaOff val="0"/>
                <a:shade val="94000"/>
                <a:satMod val="135000"/>
              </a:schemeClr>
            </a:gs>
          </a:gsLst>
          <a:lin ang="16200000" scaled="0"/>
        </a:gradFill>
        <a:ln w="9525" cap="flat" cmpd="sng" algn="ctr">
          <a:solidFill>
            <a:schemeClr val="accent5">
              <a:hueOff val="-6953714"/>
              <a:satOff val="27868"/>
              <a:lumOff val="604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4CB4E03-5344-45E4-9E0A-458F2E3835DA}">
      <dsp:nvSpPr>
        <dsp:cNvPr id="0" name=""/>
        <dsp:cNvSpPr/>
      </dsp:nvSpPr>
      <dsp:spPr>
        <a:xfrm>
          <a:off x="1984187" y="4376087"/>
          <a:ext cx="1525711" cy="1207432"/>
        </a:xfrm>
        <a:prstGeom prst="chevron">
          <a:avLst>
            <a:gd name="adj" fmla="val 70610"/>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w="9525" cap="flat" cmpd="sng" algn="ctr">
          <a:solidFill>
            <a:schemeClr val="accent5">
              <a:hueOff val="-7450407"/>
              <a:satOff val="29858"/>
              <a:lumOff val="6471"/>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939A0C9-A0FD-41E1-9E0E-9058C38011F4}">
      <dsp:nvSpPr>
        <dsp:cNvPr id="0" name=""/>
        <dsp:cNvSpPr/>
      </dsp:nvSpPr>
      <dsp:spPr>
        <a:xfrm>
          <a:off x="2901353" y="4376087"/>
          <a:ext cx="1525711" cy="1207432"/>
        </a:xfrm>
        <a:prstGeom prst="chevron">
          <a:avLst>
            <a:gd name="adj" fmla="val 70610"/>
          </a:avLst>
        </a:prstGeom>
        <a:gradFill rotWithShape="0">
          <a:gsLst>
            <a:gs pos="0">
              <a:schemeClr val="accent5">
                <a:hueOff val="-7947101"/>
                <a:satOff val="31849"/>
                <a:lumOff val="6902"/>
                <a:alphaOff val="0"/>
                <a:shade val="51000"/>
                <a:satMod val="130000"/>
              </a:schemeClr>
            </a:gs>
            <a:gs pos="80000">
              <a:schemeClr val="accent5">
                <a:hueOff val="-7947101"/>
                <a:satOff val="31849"/>
                <a:lumOff val="6902"/>
                <a:alphaOff val="0"/>
                <a:shade val="93000"/>
                <a:satMod val="130000"/>
              </a:schemeClr>
            </a:gs>
            <a:gs pos="100000">
              <a:schemeClr val="accent5">
                <a:hueOff val="-7947101"/>
                <a:satOff val="31849"/>
                <a:lumOff val="6902"/>
                <a:alphaOff val="0"/>
                <a:shade val="94000"/>
                <a:satMod val="135000"/>
              </a:schemeClr>
            </a:gs>
          </a:gsLst>
          <a:lin ang="16200000" scaled="0"/>
        </a:gradFill>
        <a:ln w="9525" cap="flat" cmpd="sng" algn="ctr">
          <a:solidFill>
            <a:schemeClr val="accent5">
              <a:hueOff val="-7947101"/>
              <a:satOff val="31849"/>
              <a:lumOff val="6902"/>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8652C83-3663-48DB-8708-7FBF2D0BFF8B}">
      <dsp:nvSpPr>
        <dsp:cNvPr id="0" name=""/>
        <dsp:cNvSpPr/>
      </dsp:nvSpPr>
      <dsp:spPr>
        <a:xfrm>
          <a:off x="3817794" y="4376087"/>
          <a:ext cx="1525711" cy="1207432"/>
        </a:xfrm>
        <a:prstGeom prst="chevron">
          <a:avLst>
            <a:gd name="adj" fmla="val 70610"/>
          </a:avLst>
        </a:prstGeom>
        <a:gradFill rotWithShape="0">
          <a:gsLst>
            <a:gs pos="0">
              <a:schemeClr val="accent5">
                <a:hueOff val="-8443795"/>
                <a:satOff val="33839"/>
                <a:lumOff val="7334"/>
                <a:alphaOff val="0"/>
                <a:shade val="51000"/>
                <a:satMod val="130000"/>
              </a:schemeClr>
            </a:gs>
            <a:gs pos="80000">
              <a:schemeClr val="accent5">
                <a:hueOff val="-8443795"/>
                <a:satOff val="33839"/>
                <a:lumOff val="7334"/>
                <a:alphaOff val="0"/>
                <a:shade val="93000"/>
                <a:satMod val="130000"/>
              </a:schemeClr>
            </a:gs>
            <a:gs pos="100000">
              <a:schemeClr val="accent5">
                <a:hueOff val="-8443795"/>
                <a:satOff val="33839"/>
                <a:lumOff val="7334"/>
                <a:alphaOff val="0"/>
                <a:shade val="94000"/>
                <a:satMod val="135000"/>
              </a:schemeClr>
            </a:gs>
          </a:gsLst>
          <a:lin ang="16200000" scaled="0"/>
        </a:gradFill>
        <a:ln w="9525" cap="flat" cmpd="sng" algn="ctr">
          <a:solidFill>
            <a:schemeClr val="accent5">
              <a:hueOff val="-8443795"/>
              <a:satOff val="33839"/>
              <a:lumOff val="733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4785886-BE2B-4E70-A050-C4DFCF646604}">
      <dsp:nvSpPr>
        <dsp:cNvPr id="0" name=""/>
        <dsp:cNvSpPr/>
      </dsp:nvSpPr>
      <dsp:spPr>
        <a:xfrm>
          <a:off x="4734960" y="4376087"/>
          <a:ext cx="1525711" cy="1207432"/>
        </a:xfrm>
        <a:prstGeom prst="chevron">
          <a:avLst>
            <a:gd name="adj" fmla="val 70610"/>
          </a:avLst>
        </a:prstGeom>
        <a:gradFill rotWithShape="0">
          <a:gsLst>
            <a:gs pos="0">
              <a:schemeClr val="accent5">
                <a:hueOff val="-8940489"/>
                <a:satOff val="35830"/>
                <a:lumOff val="7765"/>
                <a:alphaOff val="0"/>
                <a:shade val="51000"/>
                <a:satMod val="130000"/>
              </a:schemeClr>
            </a:gs>
            <a:gs pos="80000">
              <a:schemeClr val="accent5">
                <a:hueOff val="-8940489"/>
                <a:satOff val="35830"/>
                <a:lumOff val="7765"/>
                <a:alphaOff val="0"/>
                <a:shade val="93000"/>
                <a:satMod val="130000"/>
              </a:schemeClr>
            </a:gs>
            <a:gs pos="100000">
              <a:schemeClr val="accent5">
                <a:hueOff val="-8940489"/>
                <a:satOff val="35830"/>
                <a:lumOff val="7765"/>
                <a:alphaOff val="0"/>
                <a:shade val="94000"/>
                <a:satMod val="135000"/>
              </a:schemeClr>
            </a:gs>
          </a:gsLst>
          <a:lin ang="16200000" scaled="0"/>
        </a:gradFill>
        <a:ln w="9525" cap="flat" cmpd="sng" algn="ctr">
          <a:solidFill>
            <a:schemeClr val="accent5">
              <a:hueOff val="-8940489"/>
              <a:satOff val="35830"/>
              <a:lumOff val="776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BA81992-607A-4A4D-AA30-A4A4DDE792FF}">
      <dsp:nvSpPr>
        <dsp:cNvPr id="0" name=""/>
        <dsp:cNvSpPr/>
      </dsp:nvSpPr>
      <dsp:spPr>
        <a:xfrm>
          <a:off x="5651401" y="4376087"/>
          <a:ext cx="1525711" cy="1207432"/>
        </a:xfrm>
        <a:prstGeom prst="chevron">
          <a:avLst>
            <a:gd name="adj" fmla="val 70610"/>
          </a:avLst>
        </a:prstGeom>
        <a:gradFill rotWithShape="0">
          <a:gsLst>
            <a:gs pos="0">
              <a:schemeClr val="accent5">
                <a:hueOff val="-9437183"/>
                <a:satOff val="37820"/>
                <a:lumOff val="8197"/>
                <a:alphaOff val="0"/>
                <a:shade val="51000"/>
                <a:satMod val="130000"/>
              </a:schemeClr>
            </a:gs>
            <a:gs pos="80000">
              <a:schemeClr val="accent5">
                <a:hueOff val="-9437183"/>
                <a:satOff val="37820"/>
                <a:lumOff val="8197"/>
                <a:alphaOff val="0"/>
                <a:shade val="93000"/>
                <a:satMod val="130000"/>
              </a:schemeClr>
            </a:gs>
            <a:gs pos="100000">
              <a:schemeClr val="accent5">
                <a:hueOff val="-9437183"/>
                <a:satOff val="37820"/>
                <a:lumOff val="8197"/>
                <a:alphaOff val="0"/>
                <a:shade val="94000"/>
                <a:satMod val="135000"/>
              </a:schemeClr>
            </a:gs>
          </a:gsLst>
          <a:lin ang="16200000" scaled="0"/>
        </a:gradFill>
        <a:ln w="9525" cap="flat" cmpd="sng" algn="ctr">
          <a:solidFill>
            <a:schemeClr val="accent5">
              <a:hueOff val="-9437183"/>
              <a:satOff val="37820"/>
              <a:lumOff val="8197"/>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2D0838F-020C-4E44-AA6D-B7B7DCAE8DE5}">
      <dsp:nvSpPr>
        <dsp:cNvPr id="0" name=""/>
        <dsp:cNvSpPr/>
      </dsp:nvSpPr>
      <dsp:spPr>
        <a:xfrm>
          <a:off x="6568566" y="4376087"/>
          <a:ext cx="1525711" cy="1207432"/>
        </a:xfrm>
        <a:prstGeom prst="chevron">
          <a:avLst>
            <a:gd name="adj" fmla="val 7061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54C7073-B3B9-419C-86E1-6D3AA0390A36}">
      <dsp:nvSpPr>
        <dsp:cNvPr id="0" name=""/>
        <dsp:cNvSpPr/>
      </dsp:nvSpPr>
      <dsp:spPr>
        <a:xfrm>
          <a:off x="760123" y="4496830"/>
          <a:ext cx="7220142" cy="965945"/>
        </a:xfrm>
        <a:prstGeom prst="rect">
          <a:avLst/>
        </a:prstGeom>
        <a:solidFill>
          <a:schemeClr val="lt1">
            <a:hueOff val="0"/>
            <a:satOff val="0"/>
            <a:lumOff val="0"/>
            <a:alphaOff val="0"/>
          </a:schemeClr>
        </a:solidFill>
        <a:ln w="9525" cap="flat" cmpd="sng" algn="ctr">
          <a:solidFill>
            <a:schemeClr val="accent5">
              <a:hueOff val="-9933876"/>
              <a:satOff val="39811"/>
              <a:lumOff val="86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endParaRPr lang="en-US" altLang="zh-CN" sz="1800" kern="1200" dirty="0"/>
        </a:p>
        <a:p>
          <a:pPr marL="0" lvl="0" indent="0" algn="l" defTabSz="800100">
            <a:lnSpc>
              <a:spcPct val="90000"/>
            </a:lnSpc>
            <a:spcBef>
              <a:spcPct val="0"/>
            </a:spcBef>
            <a:spcAft>
              <a:spcPct val="35000"/>
            </a:spcAft>
            <a:buNone/>
          </a:pPr>
          <a:r>
            <a:rPr lang="en-US" altLang="zh-CN" sz="1400" kern="1200" dirty="0"/>
            <a:t>1</a:t>
          </a:r>
          <a:r>
            <a:rPr lang="zh-CN" altLang="en-US" sz="1400" kern="1200" dirty="0"/>
            <a:t>、机器学习中大部分常用算法基本已实现，之后将对算法集成化和并行化，提高算法的效率和预测准确率</a:t>
          </a:r>
          <a:r>
            <a:rPr lang="en-US" altLang="zh-CN" sz="1400" kern="1200" dirty="0"/>
            <a:t>;</a:t>
          </a:r>
        </a:p>
        <a:p>
          <a:pPr marL="0" lvl="0" indent="0" algn="l" defTabSz="800100">
            <a:lnSpc>
              <a:spcPct val="90000"/>
            </a:lnSpc>
            <a:spcBef>
              <a:spcPct val="0"/>
            </a:spcBef>
            <a:spcAft>
              <a:spcPct val="35000"/>
            </a:spcAft>
            <a:buNone/>
          </a:pPr>
          <a:r>
            <a:rPr lang="en-US" altLang="zh-CN" sz="1400" kern="1200" dirty="0"/>
            <a:t>2</a:t>
          </a:r>
          <a:r>
            <a:rPr lang="zh-CN" altLang="en-US" sz="1400" kern="1200" dirty="0"/>
            <a:t>、平台集成到张武老师的高通量并发计算平台中</a:t>
          </a:r>
          <a:r>
            <a:rPr lang="en-US" altLang="zh-CN" sz="1400" kern="1200" dirty="0"/>
            <a:t>;</a:t>
          </a:r>
          <a:endParaRPr lang="zh-CN" altLang="en-US" sz="1400" kern="1200" dirty="0"/>
        </a:p>
        <a:p>
          <a:pPr marL="0" lvl="0" indent="0" algn="l" defTabSz="1066800">
            <a:lnSpc>
              <a:spcPct val="90000"/>
            </a:lnSpc>
            <a:spcBef>
              <a:spcPct val="0"/>
            </a:spcBef>
            <a:spcAft>
              <a:spcPct val="35000"/>
            </a:spcAft>
            <a:buNone/>
          </a:pPr>
          <a:endParaRPr lang="zh-CN" altLang="en-US" sz="2400" kern="1200" dirty="0"/>
        </a:p>
      </dsp:txBody>
      <dsp:txXfrm>
        <a:off x="760123" y="4496830"/>
        <a:ext cx="7220142" cy="96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23776"/>
          <a:ext cx="7272808" cy="1171307"/>
        </a:xfrm>
        <a:prstGeom prst="roundRect">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1.</a:t>
          </a:r>
          <a:r>
            <a:rPr lang="zh-CN" altLang="en-US" sz="3400" kern="1200" dirty="0"/>
            <a:t>整体工作计划</a:t>
          </a:r>
        </a:p>
      </dsp:txBody>
      <dsp:txXfrm>
        <a:off x="57178" y="280954"/>
        <a:ext cx="7158452" cy="1056951"/>
      </dsp:txXfrm>
    </dsp:sp>
    <dsp:sp modelId="{0BD9CFF3-BD5C-4496-A5C0-71614AF6C6BB}">
      <dsp:nvSpPr>
        <dsp:cNvPr id="0" name=""/>
        <dsp:cNvSpPr/>
      </dsp:nvSpPr>
      <dsp:spPr>
        <a:xfrm>
          <a:off x="0" y="1576367"/>
          <a:ext cx="7272808" cy="107055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 </a:t>
          </a:r>
          <a:r>
            <a:rPr lang="en-US" altLang="zh-Hans" sz="3400" kern="1200" dirty="0"/>
            <a:t>2017</a:t>
          </a:r>
          <a:r>
            <a:rPr lang="zh-Hans" altLang="en-US" sz="3400" kern="1200" dirty="0"/>
            <a:t>年度</a:t>
          </a:r>
          <a:r>
            <a:rPr lang="zh-CN" altLang="en-US" sz="3400" kern="1200" dirty="0"/>
            <a:t>工作进展</a:t>
          </a:r>
        </a:p>
      </dsp:txBody>
      <dsp:txXfrm>
        <a:off x="52260" y="1628627"/>
        <a:ext cx="7168288" cy="966032"/>
      </dsp:txXfrm>
    </dsp:sp>
    <dsp:sp modelId="{25B85B47-B55F-40A6-95E0-5ED6A9B870BF}">
      <dsp:nvSpPr>
        <dsp:cNvPr id="0" name=""/>
        <dsp:cNvSpPr/>
      </dsp:nvSpPr>
      <dsp:spPr>
        <a:xfrm>
          <a:off x="0" y="3145781"/>
          <a:ext cx="7272808" cy="1293634"/>
        </a:xfrm>
        <a:prstGeom prst="roundRect">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en-US" altLang="zh-Hans" sz="3400" kern="1200" dirty="0"/>
            <a:t>2018</a:t>
          </a:r>
          <a:r>
            <a:rPr lang="zh-Hans" altLang="en-US" sz="3400" kern="1200" dirty="0"/>
            <a:t>年度研究计划</a:t>
          </a:r>
          <a:endParaRPr lang="zh-CN" altLang="en-US" sz="3400" kern="1200" dirty="0"/>
        </a:p>
      </dsp:txBody>
      <dsp:txXfrm>
        <a:off x="63150" y="3208931"/>
        <a:ext cx="7146508" cy="1167334"/>
      </dsp:txXfrm>
    </dsp:sp>
    <dsp:sp modelId="{470F9343-84EB-47B7-AFB9-4C65E7792209}">
      <dsp:nvSpPr>
        <dsp:cNvPr id="0" name=""/>
        <dsp:cNvSpPr/>
      </dsp:nvSpPr>
      <dsp:spPr>
        <a:xfrm>
          <a:off x="0" y="4312663"/>
          <a:ext cx="7272808"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3180" rIns="241808" bIns="43180" numCol="1" spcCol="1270" anchor="t" anchorCtr="0">
          <a:noAutofit/>
        </a:bodyPr>
        <a:lstStyle/>
        <a:p>
          <a:pPr marL="228600" lvl="1" indent="-228600" algn="l" defTabSz="1200150">
            <a:lnSpc>
              <a:spcPct val="90000"/>
            </a:lnSpc>
            <a:spcBef>
              <a:spcPct val="0"/>
            </a:spcBef>
            <a:spcAft>
              <a:spcPct val="20000"/>
            </a:spcAft>
            <a:buChar char="•"/>
          </a:pPr>
          <a:endParaRPr lang="zh-CN" altLang="en-US" sz="2700" kern="1200" dirty="0"/>
        </a:p>
      </dsp:txBody>
      <dsp:txXfrm>
        <a:off x="0" y="4312663"/>
        <a:ext cx="7272808" cy="943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5893522" y="-901918"/>
          <a:ext cx="7016156" cy="7016156"/>
        </a:xfrm>
        <a:prstGeom prst="blockArc">
          <a:avLst>
            <a:gd name="adj1" fmla="val 18900000"/>
            <a:gd name="adj2" fmla="val 2700000"/>
            <a:gd name="adj3" fmla="val 308"/>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587598" y="400723"/>
          <a:ext cx="5099717" cy="80186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数据采集与存储</a:t>
          </a:r>
        </a:p>
      </dsp:txBody>
      <dsp:txXfrm>
        <a:off x="587598" y="400723"/>
        <a:ext cx="5099717" cy="801863"/>
      </dsp:txXfrm>
    </dsp:sp>
    <dsp:sp modelId="{2C32AA3C-C21E-444B-8009-13B7F44A3DFC}">
      <dsp:nvSpPr>
        <dsp:cNvPr id="0" name=""/>
        <dsp:cNvSpPr/>
      </dsp:nvSpPr>
      <dsp:spPr>
        <a:xfrm>
          <a:off x="86634" y="293213"/>
          <a:ext cx="1002328" cy="1002328"/>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047325" y="1603726"/>
          <a:ext cx="4639991"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机器学习</a:t>
          </a:r>
          <a:r>
            <a:rPr lang="en-US" altLang="zh-CN" sz="2500" kern="1200" dirty="0"/>
            <a:t>/</a:t>
          </a:r>
          <a:r>
            <a:rPr lang="zh-CN" altLang="en-US" sz="2500" kern="1200" dirty="0"/>
            <a:t>数据挖掘算法研究</a:t>
          </a:r>
        </a:p>
      </dsp:txBody>
      <dsp:txXfrm>
        <a:off x="1047325" y="1603726"/>
        <a:ext cx="4639991" cy="801863"/>
      </dsp:txXfrm>
    </dsp:sp>
    <dsp:sp modelId="{D5EA4CD6-8560-493F-8996-3B38ECA26A5D}">
      <dsp:nvSpPr>
        <dsp:cNvPr id="0" name=""/>
        <dsp:cNvSpPr/>
      </dsp:nvSpPr>
      <dsp:spPr>
        <a:xfrm>
          <a:off x="546161" y="1503493"/>
          <a:ext cx="1002328" cy="1002328"/>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F93A8C5-3205-4EE1-B999-0F57A2EA3355}">
      <dsp:nvSpPr>
        <dsp:cNvPr id="0" name=""/>
        <dsp:cNvSpPr/>
      </dsp:nvSpPr>
      <dsp:spPr>
        <a:xfrm>
          <a:off x="1047325" y="2806729"/>
          <a:ext cx="4639991"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基于机器学习的预测</a:t>
          </a:r>
          <a:endParaRPr lang="en-US" altLang="zh-CN" sz="2500" kern="1200" dirty="0"/>
        </a:p>
      </dsp:txBody>
      <dsp:txXfrm>
        <a:off x="1047325" y="2806729"/>
        <a:ext cx="4639991" cy="801863"/>
      </dsp:txXfrm>
    </dsp:sp>
    <dsp:sp modelId="{77A2CF07-4BF7-4228-BA70-9EA218C3DFFD}">
      <dsp:nvSpPr>
        <dsp:cNvPr id="0" name=""/>
        <dsp:cNvSpPr/>
      </dsp:nvSpPr>
      <dsp:spPr>
        <a:xfrm>
          <a:off x="546161" y="2706496"/>
          <a:ext cx="1002328" cy="1002328"/>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0A8D2A7A-DEEB-47E2-9276-1E72B2C515AD}">
      <dsp:nvSpPr>
        <dsp:cNvPr id="0" name=""/>
        <dsp:cNvSpPr/>
      </dsp:nvSpPr>
      <dsp:spPr>
        <a:xfrm>
          <a:off x="602439" y="4060194"/>
          <a:ext cx="5099717"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平台建设</a:t>
          </a:r>
          <a:endParaRPr lang="en-US" altLang="zh-CN" sz="2500" kern="1200" dirty="0"/>
        </a:p>
      </dsp:txBody>
      <dsp:txXfrm>
        <a:off x="602439" y="4060194"/>
        <a:ext cx="5099717" cy="801863"/>
      </dsp:txXfrm>
    </dsp:sp>
    <dsp:sp modelId="{FB11C3B6-15A0-4B21-BFB5-81361BF8D49D}">
      <dsp:nvSpPr>
        <dsp:cNvPr id="0" name=""/>
        <dsp:cNvSpPr/>
      </dsp:nvSpPr>
      <dsp:spPr>
        <a:xfrm>
          <a:off x="86434" y="3909499"/>
          <a:ext cx="1002328" cy="1002328"/>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外文文献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Web of science</a:t>
          </a:r>
        </a:p>
        <a:p>
          <a:pPr marL="0" lvl="0" indent="0" algn="ctr" defTabSz="577850">
            <a:lnSpc>
              <a:spcPct val="90000"/>
            </a:lnSpc>
            <a:spcBef>
              <a:spcPct val="0"/>
            </a:spcBef>
            <a:spcAft>
              <a:spcPct val="35000"/>
            </a:spcAft>
            <a:buNone/>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中文文献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专利</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文献中引用的专利</a:t>
          </a:r>
        </a:p>
      </dsp:txBody>
      <dsp:txXfrm>
        <a:off x="4007685" y="2350809"/>
        <a:ext cx="1137636" cy="6948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5893522" y="-901918"/>
          <a:ext cx="7016156" cy="7016156"/>
        </a:xfrm>
        <a:prstGeom prst="blockArc">
          <a:avLst>
            <a:gd name="adj1" fmla="val 18900000"/>
            <a:gd name="adj2" fmla="val 2700000"/>
            <a:gd name="adj3" fmla="val 308"/>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587598" y="400723"/>
          <a:ext cx="5099717"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数据采集与存储</a:t>
          </a:r>
        </a:p>
      </dsp:txBody>
      <dsp:txXfrm>
        <a:off x="587598" y="400723"/>
        <a:ext cx="5099717" cy="801863"/>
      </dsp:txXfrm>
    </dsp:sp>
    <dsp:sp modelId="{2C32AA3C-C21E-444B-8009-13B7F44A3DFC}">
      <dsp:nvSpPr>
        <dsp:cNvPr id="0" name=""/>
        <dsp:cNvSpPr/>
      </dsp:nvSpPr>
      <dsp:spPr>
        <a:xfrm>
          <a:off x="86634" y="293213"/>
          <a:ext cx="1002328" cy="1002328"/>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047325" y="1603726"/>
          <a:ext cx="4639991" cy="80186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机器学习</a:t>
          </a:r>
          <a:r>
            <a:rPr lang="en-US" altLang="zh-CN" sz="2500" kern="1200" dirty="0"/>
            <a:t>/</a:t>
          </a:r>
          <a:r>
            <a:rPr lang="zh-CN" altLang="en-US" sz="2500" kern="1200" dirty="0"/>
            <a:t>数据挖掘算法研究</a:t>
          </a:r>
        </a:p>
      </dsp:txBody>
      <dsp:txXfrm>
        <a:off x="1047325" y="1603726"/>
        <a:ext cx="4639991" cy="801863"/>
      </dsp:txXfrm>
    </dsp:sp>
    <dsp:sp modelId="{D5EA4CD6-8560-493F-8996-3B38ECA26A5D}">
      <dsp:nvSpPr>
        <dsp:cNvPr id="0" name=""/>
        <dsp:cNvSpPr/>
      </dsp:nvSpPr>
      <dsp:spPr>
        <a:xfrm>
          <a:off x="546161" y="1503493"/>
          <a:ext cx="1002328" cy="1002328"/>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F93A8C5-3205-4EE1-B999-0F57A2EA3355}">
      <dsp:nvSpPr>
        <dsp:cNvPr id="0" name=""/>
        <dsp:cNvSpPr/>
      </dsp:nvSpPr>
      <dsp:spPr>
        <a:xfrm>
          <a:off x="1047325" y="2806729"/>
          <a:ext cx="4639991"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基于机器学习的预测</a:t>
          </a:r>
          <a:endParaRPr lang="en-US" altLang="zh-CN" sz="2500" kern="1200" dirty="0"/>
        </a:p>
      </dsp:txBody>
      <dsp:txXfrm>
        <a:off x="1047325" y="2806729"/>
        <a:ext cx="4639991" cy="801863"/>
      </dsp:txXfrm>
    </dsp:sp>
    <dsp:sp modelId="{77A2CF07-4BF7-4228-BA70-9EA218C3DFFD}">
      <dsp:nvSpPr>
        <dsp:cNvPr id="0" name=""/>
        <dsp:cNvSpPr/>
      </dsp:nvSpPr>
      <dsp:spPr>
        <a:xfrm>
          <a:off x="546161" y="2706496"/>
          <a:ext cx="1002328" cy="1002328"/>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0A8D2A7A-DEEB-47E2-9276-1E72B2C515AD}">
      <dsp:nvSpPr>
        <dsp:cNvPr id="0" name=""/>
        <dsp:cNvSpPr/>
      </dsp:nvSpPr>
      <dsp:spPr>
        <a:xfrm>
          <a:off x="602439" y="4060194"/>
          <a:ext cx="5099717" cy="80186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479" tIns="63500" rIns="63500" bIns="6350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平台建设</a:t>
          </a:r>
          <a:endParaRPr lang="en-US" altLang="zh-CN" sz="2500" kern="1200" dirty="0"/>
        </a:p>
      </dsp:txBody>
      <dsp:txXfrm>
        <a:off x="602439" y="4060194"/>
        <a:ext cx="5099717" cy="801863"/>
      </dsp:txXfrm>
    </dsp:sp>
    <dsp:sp modelId="{FB11C3B6-15A0-4B21-BFB5-81361BF8D49D}">
      <dsp:nvSpPr>
        <dsp:cNvPr id="0" name=""/>
        <dsp:cNvSpPr/>
      </dsp:nvSpPr>
      <dsp:spPr>
        <a:xfrm>
          <a:off x="86434" y="3909499"/>
          <a:ext cx="1002328" cy="1002328"/>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E3DF6-F8FD-4927-AED6-B637DBBE3181}">
      <dsp:nvSpPr>
        <dsp:cNvPr id="0" name=""/>
        <dsp:cNvSpPr/>
      </dsp:nvSpPr>
      <dsp:spPr>
        <a:xfrm>
          <a:off x="-5780666" y="-884761"/>
          <a:ext cx="6882091" cy="6882091"/>
        </a:xfrm>
        <a:prstGeom prst="blockArc">
          <a:avLst>
            <a:gd name="adj1" fmla="val 18900000"/>
            <a:gd name="adj2" fmla="val 2700000"/>
            <a:gd name="adj3" fmla="val 314"/>
          </a:avLst>
        </a:pr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B57792E-21BE-4571-B3FF-A068BA763EE2}">
      <dsp:nvSpPr>
        <dsp:cNvPr id="0" name=""/>
        <dsp:cNvSpPr/>
      </dsp:nvSpPr>
      <dsp:spPr>
        <a:xfrm>
          <a:off x="576526" y="393054"/>
          <a:ext cx="6840558" cy="786517"/>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24298"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算法规范制定</a:t>
          </a:r>
        </a:p>
      </dsp:txBody>
      <dsp:txXfrm>
        <a:off x="576526" y="393054"/>
        <a:ext cx="6840558" cy="786517"/>
      </dsp:txXfrm>
    </dsp:sp>
    <dsp:sp modelId="{897CD430-44E5-4EEF-87E3-B0453CACD74D}">
      <dsp:nvSpPr>
        <dsp:cNvPr id="0" name=""/>
        <dsp:cNvSpPr/>
      </dsp:nvSpPr>
      <dsp:spPr>
        <a:xfrm>
          <a:off x="84952" y="294739"/>
          <a:ext cx="983146" cy="983146"/>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57B55AB-CF85-4EC0-BCCF-F19AE9DDB8AA}">
      <dsp:nvSpPr>
        <dsp:cNvPr id="0" name=""/>
        <dsp:cNvSpPr/>
      </dsp:nvSpPr>
      <dsp:spPr>
        <a:xfrm>
          <a:off x="1027454" y="1573034"/>
          <a:ext cx="6389629" cy="786517"/>
        </a:xfrm>
        <a:prstGeom prst="rect">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24298"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算法库设计</a:t>
          </a:r>
        </a:p>
      </dsp:txBody>
      <dsp:txXfrm>
        <a:off x="1027454" y="1573034"/>
        <a:ext cx="6389629" cy="786517"/>
      </dsp:txXfrm>
    </dsp:sp>
    <dsp:sp modelId="{6C338B3E-DFBD-4EFD-A6BC-BD7E904C68F3}">
      <dsp:nvSpPr>
        <dsp:cNvPr id="0" name=""/>
        <dsp:cNvSpPr/>
      </dsp:nvSpPr>
      <dsp:spPr>
        <a:xfrm>
          <a:off x="535881" y="1474720"/>
          <a:ext cx="983146" cy="983146"/>
        </a:xfrm>
        <a:prstGeom prst="ellipse">
          <a:avLst/>
        </a:prstGeom>
        <a:solidFill>
          <a:schemeClr val="lt1">
            <a:hueOff val="0"/>
            <a:satOff val="0"/>
            <a:lumOff val="0"/>
            <a:alphaOff val="0"/>
          </a:schemeClr>
        </a:solidFill>
        <a:ln w="9525" cap="flat" cmpd="sng" algn="ctr">
          <a:solidFill>
            <a:schemeClr val="accent5">
              <a:hueOff val="-3311292"/>
              <a:satOff val="13270"/>
              <a:lumOff val="287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0F87DC1-9B7B-4654-87EF-7662C16E30C8}">
      <dsp:nvSpPr>
        <dsp:cNvPr id="0" name=""/>
        <dsp:cNvSpPr/>
      </dsp:nvSpPr>
      <dsp:spPr>
        <a:xfrm>
          <a:off x="1027454" y="2753015"/>
          <a:ext cx="6389629" cy="786517"/>
        </a:xfrm>
        <a:prstGeom prst="rect">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24298"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数据驱动的机器学习算法流程图设计</a:t>
          </a:r>
        </a:p>
      </dsp:txBody>
      <dsp:txXfrm>
        <a:off x="1027454" y="2753015"/>
        <a:ext cx="6389629" cy="786517"/>
      </dsp:txXfrm>
    </dsp:sp>
    <dsp:sp modelId="{90AF801B-1357-4AA3-9812-25A1B3B625CB}">
      <dsp:nvSpPr>
        <dsp:cNvPr id="0" name=""/>
        <dsp:cNvSpPr/>
      </dsp:nvSpPr>
      <dsp:spPr>
        <a:xfrm>
          <a:off x="535881" y="2654700"/>
          <a:ext cx="983146" cy="983146"/>
        </a:xfrm>
        <a:prstGeom prst="ellipse">
          <a:avLst/>
        </a:prstGeom>
        <a:solidFill>
          <a:schemeClr val="lt1">
            <a:hueOff val="0"/>
            <a:satOff val="0"/>
            <a:lumOff val="0"/>
            <a:alphaOff val="0"/>
          </a:schemeClr>
        </a:solidFill>
        <a:ln w="9525" cap="flat" cmpd="sng" algn="ctr">
          <a:solidFill>
            <a:schemeClr val="accent5">
              <a:hueOff val="-6622584"/>
              <a:satOff val="26541"/>
              <a:lumOff val="5752"/>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F9DC228-9896-48B9-A731-012E36CB3F15}">
      <dsp:nvSpPr>
        <dsp:cNvPr id="0" name=""/>
        <dsp:cNvSpPr/>
      </dsp:nvSpPr>
      <dsp:spPr>
        <a:xfrm>
          <a:off x="576526" y="3932996"/>
          <a:ext cx="6840558" cy="786517"/>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24298"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基于主动学习的多层级交互式特征分析方法</a:t>
          </a:r>
          <a:br>
            <a:rPr lang="zh-CN" altLang="en-US" sz="2300" kern="1200" dirty="0"/>
          </a:br>
          <a:endParaRPr lang="zh-CN" altLang="en-US" sz="2300" kern="1200" dirty="0"/>
        </a:p>
      </dsp:txBody>
      <dsp:txXfrm>
        <a:off x="576526" y="3932996"/>
        <a:ext cx="6840558" cy="786517"/>
      </dsp:txXfrm>
    </dsp:sp>
    <dsp:sp modelId="{2014246A-6A05-40D5-A646-C9FC8167E83F}">
      <dsp:nvSpPr>
        <dsp:cNvPr id="0" name=""/>
        <dsp:cNvSpPr/>
      </dsp:nvSpPr>
      <dsp:spPr>
        <a:xfrm>
          <a:off x="84952" y="3834681"/>
          <a:ext cx="983146" cy="983146"/>
        </a:xfrm>
        <a:prstGeom prst="ellipse">
          <a:avLst/>
        </a:prstGeom>
        <a:solidFill>
          <a:schemeClr val="lt1">
            <a:hueOff val="0"/>
            <a:satOff val="0"/>
            <a:lumOff val="0"/>
            <a:alphaOff val="0"/>
          </a:schemeClr>
        </a:soli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0275B-AF3D-4299-B200-D296AD9C71FB}">
      <dsp:nvSpPr>
        <dsp:cNvPr id="0" name=""/>
        <dsp:cNvSpPr/>
      </dsp:nvSpPr>
      <dsp:spPr>
        <a:xfrm>
          <a:off x="3094" y="40626"/>
          <a:ext cx="1860500" cy="3744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回归</a:t>
          </a:r>
        </a:p>
      </dsp:txBody>
      <dsp:txXfrm>
        <a:off x="3094" y="40626"/>
        <a:ext cx="1860500" cy="374400"/>
      </dsp:txXfrm>
    </dsp:sp>
    <dsp:sp modelId="{EE23FAF4-8768-4D90-A6BC-9C48AEA9AA1F}">
      <dsp:nvSpPr>
        <dsp:cNvPr id="0" name=""/>
        <dsp:cNvSpPr/>
      </dsp:nvSpPr>
      <dsp:spPr>
        <a:xfrm>
          <a:off x="3094" y="415026"/>
          <a:ext cx="1860500" cy="264069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多项式拟合</a:t>
          </a:r>
        </a:p>
        <a:p>
          <a:pPr marL="114300" lvl="1" indent="-114300" algn="l" defTabSz="577850">
            <a:lnSpc>
              <a:spcPct val="90000"/>
            </a:lnSpc>
            <a:spcBef>
              <a:spcPct val="0"/>
            </a:spcBef>
            <a:spcAft>
              <a:spcPct val="15000"/>
            </a:spcAft>
            <a:buChar char="•"/>
          </a:pPr>
          <a:r>
            <a:rPr lang="zh-CN" altLang="en-US" sz="1300" kern="1200" dirty="0"/>
            <a:t>最小二乘法</a:t>
          </a:r>
        </a:p>
        <a:p>
          <a:pPr marL="114300" lvl="1" indent="-114300" algn="l" defTabSz="577850">
            <a:lnSpc>
              <a:spcPct val="90000"/>
            </a:lnSpc>
            <a:spcBef>
              <a:spcPct val="0"/>
            </a:spcBef>
            <a:spcAft>
              <a:spcPct val="15000"/>
            </a:spcAft>
            <a:buChar char="•"/>
          </a:pPr>
          <a:r>
            <a:rPr lang="zh-CN" altLang="en-US" sz="1300" kern="1200" dirty="0"/>
            <a:t>岭回归</a:t>
          </a:r>
        </a:p>
        <a:p>
          <a:pPr marL="114300" lvl="1" indent="-114300" algn="l" defTabSz="577850">
            <a:lnSpc>
              <a:spcPct val="90000"/>
            </a:lnSpc>
            <a:spcBef>
              <a:spcPct val="0"/>
            </a:spcBef>
            <a:spcAft>
              <a:spcPct val="15000"/>
            </a:spcAft>
            <a:buChar char="•"/>
          </a:pPr>
          <a:r>
            <a:rPr lang="en-US" altLang="zh-CN" sz="1300" kern="1200" dirty="0"/>
            <a:t>Lasso</a:t>
          </a:r>
          <a:r>
            <a:rPr lang="zh-CN" altLang="en-US" sz="1300" kern="1200" dirty="0"/>
            <a:t>回归</a:t>
          </a:r>
        </a:p>
        <a:p>
          <a:pPr marL="114300" lvl="1" indent="-114300" algn="l" defTabSz="577850">
            <a:lnSpc>
              <a:spcPct val="90000"/>
            </a:lnSpc>
            <a:spcBef>
              <a:spcPct val="0"/>
            </a:spcBef>
            <a:spcAft>
              <a:spcPct val="15000"/>
            </a:spcAft>
            <a:buChar char="•"/>
          </a:pPr>
          <a:r>
            <a:rPr lang="zh-CN" altLang="en-US" sz="1300" kern="1200" dirty="0"/>
            <a:t>贝叶斯回归</a:t>
          </a:r>
        </a:p>
        <a:p>
          <a:pPr marL="114300" lvl="1" indent="-114300" algn="l" defTabSz="577850">
            <a:lnSpc>
              <a:spcPct val="90000"/>
            </a:lnSpc>
            <a:spcBef>
              <a:spcPct val="0"/>
            </a:spcBef>
            <a:spcAft>
              <a:spcPct val="15000"/>
            </a:spcAft>
            <a:buChar char="•"/>
          </a:pPr>
          <a:r>
            <a:rPr lang="en-US" altLang="zh-CN" sz="1300" kern="1200" dirty="0"/>
            <a:t>Logistic</a:t>
          </a:r>
          <a:r>
            <a:rPr lang="zh-CN" altLang="en-US" sz="1300" kern="1200" dirty="0"/>
            <a:t>回归</a:t>
          </a:r>
        </a:p>
        <a:p>
          <a:pPr marL="114300" lvl="1" indent="-114300" algn="l" defTabSz="577850">
            <a:lnSpc>
              <a:spcPct val="90000"/>
            </a:lnSpc>
            <a:spcBef>
              <a:spcPct val="0"/>
            </a:spcBef>
            <a:spcAft>
              <a:spcPct val="15000"/>
            </a:spcAft>
            <a:buChar char="•"/>
          </a:pPr>
          <a:r>
            <a:rPr lang="zh-CN" altLang="en-US" sz="1300" kern="1200" dirty="0"/>
            <a:t>主成分回归</a:t>
          </a:r>
        </a:p>
        <a:p>
          <a:pPr marL="114300" lvl="1" indent="-114300" algn="l" defTabSz="577850">
            <a:lnSpc>
              <a:spcPct val="90000"/>
            </a:lnSpc>
            <a:spcBef>
              <a:spcPct val="0"/>
            </a:spcBef>
            <a:spcAft>
              <a:spcPct val="15000"/>
            </a:spcAft>
            <a:buChar char="•"/>
          </a:pPr>
          <a:r>
            <a:rPr lang="zh-CN" altLang="en-US" sz="1300" kern="1200" dirty="0"/>
            <a:t>支持向量回归</a:t>
          </a:r>
        </a:p>
        <a:p>
          <a:pPr marL="114300" lvl="1" indent="-114300" algn="l" defTabSz="577850">
            <a:lnSpc>
              <a:spcPct val="90000"/>
            </a:lnSpc>
            <a:spcBef>
              <a:spcPct val="0"/>
            </a:spcBef>
            <a:spcAft>
              <a:spcPct val="15000"/>
            </a:spcAft>
            <a:buChar char="•"/>
          </a:pPr>
          <a:r>
            <a:rPr lang="zh-CN" altLang="en-US" sz="1300" kern="1200" dirty="0"/>
            <a:t>最邻近回归</a:t>
          </a:r>
        </a:p>
        <a:p>
          <a:pPr marL="114300" lvl="1" indent="-114300" algn="l" defTabSz="577850">
            <a:lnSpc>
              <a:spcPct val="90000"/>
            </a:lnSpc>
            <a:spcBef>
              <a:spcPct val="0"/>
            </a:spcBef>
            <a:spcAft>
              <a:spcPct val="15000"/>
            </a:spcAft>
            <a:buChar char="•"/>
          </a:pPr>
          <a:r>
            <a:rPr lang="zh-CN" altLang="en-US" sz="1300" kern="1200" dirty="0"/>
            <a:t>神经网络回归</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3094" y="415026"/>
        <a:ext cx="1860500" cy="2640690"/>
      </dsp:txXfrm>
    </dsp:sp>
    <dsp:sp modelId="{FD00538C-AD46-44D4-BAD8-E2AF5D733166}">
      <dsp:nvSpPr>
        <dsp:cNvPr id="0" name=""/>
        <dsp:cNvSpPr/>
      </dsp:nvSpPr>
      <dsp:spPr>
        <a:xfrm>
          <a:off x="2124064" y="40626"/>
          <a:ext cx="1860500" cy="374400"/>
        </a:xfrm>
        <a:prstGeom prst="rect">
          <a:avLst/>
        </a:prstGeom>
        <a:solidFill>
          <a:schemeClr val="accent5">
            <a:hueOff val="-3311292"/>
            <a:satOff val="13270"/>
            <a:lumOff val="2876"/>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分类</a:t>
          </a:r>
        </a:p>
      </dsp:txBody>
      <dsp:txXfrm>
        <a:off x="2124064" y="40626"/>
        <a:ext cx="1860500" cy="374400"/>
      </dsp:txXfrm>
    </dsp:sp>
    <dsp:sp modelId="{20287C72-3AAB-4957-B6C5-CFD412CA4004}">
      <dsp:nvSpPr>
        <dsp:cNvPr id="0" name=""/>
        <dsp:cNvSpPr/>
      </dsp:nvSpPr>
      <dsp:spPr>
        <a:xfrm>
          <a:off x="2124064" y="415026"/>
          <a:ext cx="1860500" cy="2640690"/>
        </a:xfrm>
        <a:prstGeom prst="rect">
          <a:avLst/>
        </a:prstGeom>
        <a:solidFill>
          <a:schemeClr val="accent5">
            <a:tint val="40000"/>
            <a:alpha val="90000"/>
            <a:hueOff val="-3580161"/>
            <a:satOff val="16084"/>
            <a:lumOff val="1106"/>
            <a:alphaOff val="0"/>
          </a:schemeClr>
        </a:solidFill>
        <a:ln w="254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支持向量机</a:t>
          </a:r>
        </a:p>
        <a:p>
          <a:pPr marL="114300" lvl="1" indent="-114300" algn="l" defTabSz="577850">
            <a:lnSpc>
              <a:spcPct val="90000"/>
            </a:lnSpc>
            <a:spcBef>
              <a:spcPct val="0"/>
            </a:spcBef>
            <a:spcAft>
              <a:spcPct val="15000"/>
            </a:spcAft>
            <a:buChar char="•"/>
          </a:pPr>
          <a:r>
            <a:rPr lang="zh-CN" altLang="en-US" sz="1300" kern="1200" dirty="0"/>
            <a:t>最邻近分类</a:t>
          </a:r>
        </a:p>
        <a:p>
          <a:pPr marL="114300" lvl="1" indent="-114300" algn="l" defTabSz="577850">
            <a:lnSpc>
              <a:spcPct val="90000"/>
            </a:lnSpc>
            <a:spcBef>
              <a:spcPct val="0"/>
            </a:spcBef>
            <a:spcAft>
              <a:spcPct val="15000"/>
            </a:spcAft>
            <a:buChar char="•"/>
          </a:pPr>
          <a:r>
            <a:rPr lang="zh-CN" altLang="en-US" sz="1300" kern="1200" dirty="0"/>
            <a:t>贝叶斯分类</a:t>
          </a:r>
        </a:p>
        <a:p>
          <a:pPr marL="114300" lvl="1" indent="-114300" algn="l" defTabSz="577850">
            <a:lnSpc>
              <a:spcPct val="90000"/>
            </a:lnSpc>
            <a:spcBef>
              <a:spcPct val="0"/>
            </a:spcBef>
            <a:spcAft>
              <a:spcPct val="15000"/>
            </a:spcAft>
            <a:buChar char="•"/>
          </a:pPr>
          <a:r>
            <a:rPr lang="zh-CN" altLang="en-US" sz="1300" kern="1200" dirty="0"/>
            <a:t>决策树分类</a:t>
          </a:r>
        </a:p>
        <a:p>
          <a:pPr marL="114300" lvl="1" indent="-114300" algn="l" defTabSz="577850">
            <a:lnSpc>
              <a:spcPct val="90000"/>
            </a:lnSpc>
            <a:spcBef>
              <a:spcPct val="0"/>
            </a:spcBef>
            <a:spcAft>
              <a:spcPct val="15000"/>
            </a:spcAft>
            <a:buChar char="•"/>
          </a:pPr>
          <a:r>
            <a:rPr lang="zh-CN" altLang="en-US" sz="1300" kern="1200" dirty="0"/>
            <a:t>随机森林分类</a:t>
          </a:r>
        </a:p>
        <a:p>
          <a:pPr marL="114300" lvl="1" indent="-114300" algn="l" defTabSz="577850">
            <a:lnSpc>
              <a:spcPct val="90000"/>
            </a:lnSpc>
            <a:spcBef>
              <a:spcPct val="0"/>
            </a:spcBef>
            <a:spcAft>
              <a:spcPct val="15000"/>
            </a:spcAft>
            <a:buChar char="•"/>
          </a:pPr>
          <a:r>
            <a:rPr lang="zh-CN" altLang="en-US" sz="1300" kern="1200" dirty="0"/>
            <a:t>神经网络分类</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2124064" y="415026"/>
        <a:ext cx="1860500" cy="2640690"/>
      </dsp:txXfrm>
    </dsp:sp>
    <dsp:sp modelId="{7399F8E4-3398-4F24-8B93-EF205C1A17DD}">
      <dsp:nvSpPr>
        <dsp:cNvPr id="0" name=""/>
        <dsp:cNvSpPr/>
      </dsp:nvSpPr>
      <dsp:spPr>
        <a:xfrm>
          <a:off x="4245035" y="40626"/>
          <a:ext cx="1860500" cy="374400"/>
        </a:xfrm>
        <a:prstGeom prst="rect">
          <a:avLst/>
        </a:prstGeom>
        <a:solidFill>
          <a:schemeClr val="accent5">
            <a:hueOff val="-6622584"/>
            <a:satOff val="26541"/>
            <a:lumOff val="5752"/>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聚类</a:t>
          </a:r>
        </a:p>
      </dsp:txBody>
      <dsp:txXfrm>
        <a:off x="4245035" y="40626"/>
        <a:ext cx="1860500" cy="374400"/>
      </dsp:txXfrm>
    </dsp:sp>
    <dsp:sp modelId="{6D9D0ABC-12BC-42FD-B32D-F484BB2E955B}">
      <dsp:nvSpPr>
        <dsp:cNvPr id="0" name=""/>
        <dsp:cNvSpPr/>
      </dsp:nvSpPr>
      <dsp:spPr>
        <a:xfrm>
          <a:off x="4245035" y="415026"/>
          <a:ext cx="1860500" cy="2640690"/>
        </a:xfrm>
        <a:prstGeom prst="rect">
          <a:avLst/>
        </a:prstGeom>
        <a:solidFill>
          <a:schemeClr val="accent5">
            <a:tint val="40000"/>
            <a:alpha val="90000"/>
            <a:hueOff val="-7160321"/>
            <a:satOff val="32169"/>
            <a:lumOff val="2211"/>
            <a:alphaOff val="0"/>
          </a:schemeClr>
        </a:solidFill>
        <a:ln w="254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t>K</a:t>
          </a:r>
          <a:r>
            <a:rPr lang="zh-CN" altLang="en-US" sz="1300" kern="1200" dirty="0"/>
            <a:t>均值聚类</a:t>
          </a:r>
        </a:p>
        <a:p>
          <a:pPr marL="114300" lvl="1" indent="-114300" algn="l" defTabSz="577850">
            <a:lnSpc>
              <a:spcPct val="90000"/>
            </a:lnSpc>
            <a:spcBef>
              <a:spcPct val="0"/>
            </a:spcBef>
            <a:spcAft>
              <a:spcPct val="15000"/>
            </a:spcAft>
            <a:buChar char="•"/>
          </a:pPr>
          <a:r>
            <a:rPr lang="en-US" altLang="zh-CN" sz="1300" kern="1200" dirty="0"/>
            <a:t>CLARANS</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CURE</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DBSCAN</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BIRCH</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CLIQUE</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4245035" y="415026"/>
        <a:ext cx="1860500" cy="2640690"/>
      </dsp:txXfrm>
    </dsp:sp>
    <dsp:sp modelId="{FAF5B232-2A05-4F6E-9405-2E49A439F1EF}">
      <dsp:nvSpPr>
        <dsp:cNvPr id="0" name=""/>
        <dsp:cNvSpPr/>
      </dsp:nvSpPr>
      <dsp:spPr>
        <a:xfrm>
          <a:off x="6366005" y="40626"/>
          <a:ext cx="1860500" cy="3744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优化</a:t>
          </a:r>
        </a:p>
      </dsp:txBody>
      <dsp:txXfrm>
        <a:off x="6366005" y="40626"/>
        <a:ext cx="1860500" cy="374400"/>
      </dsp:txXfrm>
    </dsp:sp>
    <dsp:sp modelId="{796411D0-3C4E-434A-B4E1-D99091C107BB}">
      <dsp:nvSpPr>
        <dsp:cNvPr id="0" name=""/>
        <dsp:cNvSpPr/>
      </dsp:nvSpPr>
      <dsp:spPr>
        <a:xfrm>
          <a:off x="6366005" y="415026"/>
          <a:ext cx="1860500" cy="2640690"/>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粒子群优化</a:t>
          </a:r>
        </a:p>
        <a:p>
          <a:pPr marL="114300" lvl="1" indent="-114300" algn="l" defTabSz="577850">
            <a:lnSpc>
              <a:spcPct val="90000"/>
            </a:lnSpc>
            <a:spcBef>
              <a:spcPct val="0"/>
            </a:spcBef>
            <a:spcAft>
              <a:spcPct val="15000"/>
            </a:spcAft>
            <a:buChar char="•"/>
          </a:pPr>
          <a:r>
            <a:rPr lang="zh-CN" altLang="en-US" sz="1300" kern="1200" dirty="0"/>
            <a:t>蚁群算法</a:t>
          </a:r>
        </a:p>
        <a:p>
          <a:pPr marL="114300" lvl="1" indent="-114300" algn="l" defTabSz="577850">
            <a:lnSpc>
              <a:spcPct val="90000"/>
            </a:lnSpc>
            <a:spcBef>
              <a:spcPct val="0"/>
            </a:spcBef>
            <a:spcAft>
              <a:spcPct val="15000"/>
            </a:spcAft>
            <a:buChar char="•"/>
          </a:pPr>
          <a:r>
            <a:rPr lang="zh-CN" altLang="en-US" sz="1300" kern="1200" dirty="0"/>
            <a:t>遗传算法</a:t>
          </a:r>
        </a:p>
        <a:p>
          <a:pPr marL="114300" lvl="1" indent="-114300" algn="l" defTabSz="577850">
            <a:lnSpc>
              <a:spcPct val="90000"/>
            </a:lnSpc>
            <a:spcBef>
              <a:spcPct val="0"/>
            </a:spcBef>
            <a:spcAft>
              <a:spcPct val="15000"/>
            </a:spcAft>
            <a:buChar char="•"/>
          </a:pPr>
          <a:r>
            <a:rPr lang="zh-CN" altLang="en-US" sz="1300" kern="1200" dirty="0"/>
            <a:t>梯度下降法</a:t>
          </a:r>
        </a:p>
        <a:p>
          <a:pPr marL="114300" lvl="1" indent="-114300" algn="l" defTabSz="577850">
            <a:lnSpc>
              <a:spcPct val="90000"/>
            </a:lnSpc>
            <a:spcBef>
              <a:spcPct val="0"/>
            </a:spcBef>
            <a:spcAft>
              <a:spcPct val="15000"/>
            </a:spcAft>
            <a:buChar char="•"/>
          </a:pPr>
          <a:r>
            <a:rPr lang="zh-CN" altLang="en-US" sz="1300" kern="1200" dirty="0"/>
            <a:t>牛顿多项式法</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6366005" y="415026"/>
        <a:ext cx="1860500" cy="26406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281E-69A8-4514-9071-8DB630A32FB7}">
      <dsp:nvSpPr>
        <dsp:cNvPr id="0" name=""/>
        <dsp:cNvSpPr/>
      </dsp:nvSpPr>
      <dsp:spPr>
        <a:xfrm>
          <a:off x="255675" y="102257"/>
          <a:ext cx="1936916" cy="2051991"/>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13539-A34F-4237-A450-FD07D983CF2B}">
      <dsp:nvSpPr>
        <dsp:cNvPr id="0" name=""/>
        <dsp:cNvSpPr/>
      </dsp:nvSpPr>
      <dsp:spPr>
        <a:xfrm>
          <a:off x="317726" y="436817"/>
          <a:ext cx="1812814" cy="767617"/>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316A29-2B91-40FE-BB22-AFE684D9F9DA}">
      <dsp:nvSpPr>
        <dsp:cNvPr id="0" name=""/>
        <dsp:cNvSpPr/>
      </dsp:nvSpPr>
      <dsp:spPr>
        <a:xfrm>
          <a:off x="352521" y="1789102"/>
          <a:ext cx="1743224" cy="38736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算法</a:t>
          </a:r>
          <a:r>
            <a:rPr lang="en-US" altLang="zh-CN" sz="1700" kern="1200" dirty="0"/>
            <a:t>jar</a:t>
          </a:r>
          <a:r>
            <a:rPr lang="zh-CN" altLang="en-US" sz="1700" kern="1200" dirty="0"/>
            <a:t>包</a:t>
          </a:r>
        </a:p>
      </dsp:txBody>
      <dsp:txXfrm>
        <a:off x="352521" y="1789102"/>
        <a:ext cx="1743224" cy="387365"/>
      </dsp:txXfrm>
    </dsp:sp>
    <dsp:sp modelId="{92643E68-9BEE-4958-85EB-5D2904F4F80D}">
      <dsp:nvSpPr>
        <dsp:cNvPr id="0" name=""/>
        <dsp:cNvSpPr/>
      </dsp:nvSpPr>
      <dsp:spPr>
        <a:xfrm>
          <a:off x="352521" y="1561211"/>
          <a:ext cx="1743224" cy="2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52521" y="1561211"/>
        <a:ext cx="1743224" cy="227890"/>
      </dsp:txXfrm>
    </dsp:sp>
    <dsp:sp modelId="{DF2806BF-C887-4380-A34B-9628A847EFA7}">
      <dsp:nvSpPr>
        <dsp:cNvPr id="0" name=""/>
        <dsp:cNvSpPr/>
      </dsp:nvSpPr>
      <dsp:spPr>
        <a:xfrm>
          <a:off x="2982853" y="0"/>
          <a:ext cx="1936916" cy="2278725"/>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E025EC-9DB3-4D9B-9BD5-ECD1A06E620D}">
      <dsp:nvSpPr>
        <dsp:cNvPr id="0" name=""/>
        <dsp:cNvSpPr/>
      </dsp:nvSpPr>
      <dsp:spPr>
        <a:xfrm>
          <a:off x="3004557" y="155002"/>
          <a:ext cx="1893508" cy="1353464"/>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02E6B8-3955-46DA-8110-8A0C627B1F95}">
      <dsp:nvSpPr>
        <dsp:cNvPr id="0" name=""/>
        <dsp:cNvSpPr/>
      </dsp:nvSpPr>
      <dsp:spPr>
        <a:xfrm>
          <a:off x="3079699" y="1800210"/>
          <a:ext cx="1743224" cy="387365"/>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算法类</a:t>
          </a:r>
        </a:p>
      </dsp:txBody>
      <dsp:txXfrm>
        <a:off x="3079699" y="1800210"/>
        <a:ext cx="1743224" cy="387365"/>
      </dsp:txXfrm>
    </dsp:sp>
    <dsp:sp modelId="{A2941941-898A-4CDC-8D24-7861806B0B26}">
      <dsp:nvSpPr>
        <dsp:cNvPr id="0" name=""/>
        <dsp:cNvSpPr/>
      </dsp:nvSpPr>
      <dsp:spPr>
        <a:xfrm>
          <a:off x="3079699" y="1572320"/>
          <a:ext cx="1743224" cy="2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079699" y="1572320"/>
        <a:ext cx="1743224" cy="227890"/>
      </dsp:txXfrm>
    </dsp:sp>
    <dsp:sp modelId="{A88284D9-0731-4E7D-8024-03380EC2AD12}">
      <dsp:nvSpPr>
        <dsp:cNvPr id="0" name=""/>
        <dsp:cNvSpPr/>
      </dsp:nvSpPr>
      <dsp:spPr>
        <a:xfrm>
          <a:off x="5710032" y="0"/>
          <a:ext cx="1936916" cy="2278725"/>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9EF129-54C7-4074-920C-150E51B2C589}">
      <dsp:nvSpPr>
        <dsp:cNvPr id="0" name=""/>
        <dsp:cNvSpPr/>
      </dsp:nvSpPr>
      <dsp:spPr>
        <a:xfrm>
          <a:off x="5834787" y="81773"/>
          <a:ext cx="1827736" cy="1481171"/>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FB0DFD-BDB7-42E7-B51A-A9EDA431B9CE}">
      <dsp:nvSpPr>
        <dsp:cNvPr id="0" name=""/>
        <dsp:cNvSpPr/>
      </dsp:nvSpPr>
      <dsp:spPr>
        <a:xfrm>
          <a:off x="5806878" y="1800210"/>
          <a:ext cx="1743224" cy="387365"/>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算法接口说明</a:t>
          </a:r>
        </a:p>
      </dsp:txBody>
      <dsp:txXfrm>
        <a:off x="5806878" y="1800210"/>
        <a:ext cx="1743224" cy="387365"/>
      </dsp:txXfrm>
    </dsp:sp>
    <dsp:sp modelId="{067AB27D-936A-4F15-B275-3B420C014A32}">
      <dsp:nvSpPr>
        <dsp:cNvPr id="0" name=""/>
        <dsp:cNvSpPr/>
      </dsp:nvSpPr>
      <dsp:spPr>
        <a:xfrm>
          <a:off x="5806878" y="1572320"/>
          <a:ext cx="1743224" cy="2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806878" y="1572320"/>
        <a:ext cx="1743224" cy="2278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71052" y="374831"/>
          <a:ext cx="1358823" cy="1358823"/>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71052" y="374831"/>
          <a:ext cx="1358823" cy="1358823"/>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71052" y="374831"/>
          <a:ext cx="1358823" cy="1358823"/>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71052" y="374831"/>
          <a:ext cx="1358823" cy="1358823"/>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71052" y="374831"/>
          <a:ext cx="1358823" cy="1358823"/>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37769" y="741548"/>
          <a:ext cx="625390" cy="62539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蠕变性能</a:t>
          </a:r>
        </a:p>
      </dsp:txBody>
      <dsp:txXfrm>
        <a:off x="629355" y="833134"/>
        <a:ext cx="442218" cy="442218"/>
      </dsp:txXfrm>
    </dsp:sp>
    <dsp:sp modelId="{517ABFBA-4E0D-4BE7-B229-3797C115DB4D}">
      <dsp:nvSpPr>
        <dsp:cNvPr id="0" name=""/>
        <dsp:cNvSpPr/>
      </dsp:nvSpPr>
      <dsp:spPr>
        <a:xfrm>
          <a:off x="631577" y="171705"/>
          <a:ext cx="437773" cy="43777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成分</a:t>
          </a:r>
        </a:p>
      </dsp:txBody>
      <dsp:txXfrm>
        <a:off x="695687" y="235815"/>
        <a:ext cx="309553" cy="309553"/>
      </dsp:txXfrm>
    </dsp:sp>
    <dsp:sp modelId="{331B85EC-7C50-4F61-806E-5DC3B2D805D8}">
      <dsp:nvSpPr>
        <dsp:cNvPr id="0" name=""/>
        <dsp:cNvSpPr/>
      </dsp:nvSpPr>
      <dsp:spPr>
        <a:xfrm>
          <a:off x="1262748" y="630277"/>
          <a:ext cx="437773" cy="437773"/>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应力</a:t>
          </a:r>
        </a:p>
      </dsp:txBody>
      <dsp:txXfrm>
        <a:off x="1326858" y="694387"/>
        <a:ext cx="309553" cy="309553"/>
      </dsp:txXfrm>
    </dsp:sp>
    <dsp:sp modelId="{8FF77C59-D311-4785-BA98-C48284A4260C}">
      <dsp:nvSpPr>
        <dsp:cNvPr id="0" name=""/>
        <dsp:cNvSpPr/>
      </dsp:nvSpPr>
      <dsp:spPr>
        <a:xfrm>
          <a:off x="1021662" y="1372262"/>
          <a:ext cx="437773" cy="437773"/>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晶格错配度</a:t>
          </a:r>
        </a:p>
      </dsp:txBody>
      <dsp:txXfrm>
        <a:off x="1085772" y="1436372"/>
        <a:ext cx="309553" cy="309553"/>
      </dsp:txXfrm>
    </dsp:sp>
    <dsp:sp modelId="{63BBFADA-00AA-4C15-BB20-06DBBDBCCF18}">
      <dsp:nvSpPr>
        <dsp:cNvPr id="0" name=""/>
        <dsp:cNvSpPr/>
      </dsp:nvSpPr>
      <dsp:spPr>
        <a:xfrm>
          <a:off x="241493" y="1372262"/>
          <a:ext cx="437773" cy="437773"/>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温度</a:t>
          </a:r>
        </a:p>
      </dsp:txBody>
      <dsp:txXfrm>
        <a:off x="305603" y="1436372"/>
        <a:ext cx="309553" cy="309553"/>
      </dsp:txXfrm>
    </dsp:sp>
    <dsp:sp modelId="{8648740D-CCC2-4679-AEEC-78FD69374AE9}">
      <dsp:nvSpPr>
        <dsp:cNvPr id="0" name=""/>
        <dsp:cNvSpPr/>
      </dsp:nvSpPr>
      <dsp:spPr>
        <a:xfrm>
          <a:off x="407" y="630277"/>
          <a:ext cx="437773" cy="437773"/>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其他</a:t>
          </a:r>
        </a:p>
      </dsp:txBody>
      <dsp:txXfrm>
        <a:off x="64517" y="694387"/>
        <a:ext cx="309553" cy="30955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4171658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448A4E-E8D3-4150-9B5A-9DA8F69BCB64}" type="slidenum">
              <a:rPr lang="zh-CN" altLang="en-US" smtClean="0"/>
              <a:t>14</a:t>
            </a:fld>
            <a:endParaRPr lang="zh-CN" altLang="en-US"/>
          </a:p>
        </p:txBody>
      </p:sp>
    </p:spTree>
    <p:extLst>
      <p:ext uri="{BB962C8B-B14F-4D97-AF65-F5344CB8AC3E}">
        <p14:creationId xmlns:p14="http://schemas.microsoft.com/office/powerpoint/2010/main" val="3647205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部分的研究者只考虑成分、温度、应力和热参数最主要是因为没有可靠的数据来源，蠕变机器学习的发展更多的可以说是对这些残缺数据的处理不断加强完善！有的实验者有自己试验的数据，所以考虑的因素更多。</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15</a:t>
            </a:fld>
            <a:endParaRPr lang="zh-CN" altLang="en-US"/>
          </a:p>
        </p:txBody>
      </p:sp>
    </p:spTree>
    <p:extLst>
      <p:ext uri="{BB962C8B-B14F-4D97-AF65-F5344CB8AC3E}">
        <p14:creationId xmlns:p14="http://schemas.microsoft.com/office/powerpoint/2010/main" val="2592395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王院士团队</a:t>
            </a:r>
            <a:r>
              <a:rPr lang="en-US" altLang="zh-CN" dirty="0"/>
              <a:t>49</a:t>
            </a:r>
            <a:r>
              <a:rPr lang="zh-CN" altLang="en-US" dirty="0"/>
              <a:t>篇文献的工作：给定不同组元，不同原子堆垛结构，晶胞原子个数等，建立模型，然后从原子层面和能量学角度通过理论计算（第一性原理、分子动力学方法）得到微观因素数据。</a:t>
            </a:r>
            <a:endParaRPr lang="en-US" altLang="zh-CN" dirty="0"/>
          </a:p>
          <a:p>
            <a:r>
              <a:rPr lang="zh-CN" altLang="en-US" dirty="0"/>
              <a:t>基础性工作：现有的机器学习在蠕变方面的应用，大部分是基于易获得影响蠕变的宏观因素数据，如成分、温度、热处理等，缺少关于更微观的描述因子。</a:t>
            </a:r>
            <a:endParaRPr lang="en-US" altLang="zh-CN" dirty="0"/>
          </a:p>
          <a:p>
            <a:r>
              <a:rPr lang="zh-CN" altLang="en-US" dirty="0"/>
              <a:t>鲁老师团队工作：（</a:t>
            </a:r>
            <a:r>
              <a:rPr lang="en-US" altLang="zh-CN" dirty="0"/>
              <a:t>1</a:t>
            </a:r>
            <a:r>
              <a:rPr lang="zh-CN" altLang="en-US" dirty="0"/>
              <a:t>）是否可以通过王院士</a:t>
            </a:r>
            <a:r>
              <a:rPr lang="en-US" altLang="zh-CN" dirty="0"/>
              <a:t>49</a:t>
            </a:r>
            <a:r>
              <a:rPr lang="zh-CN" altLang="en-US" dirty="0"/>
              <a:t>篇文献中提供的理论计算方法来获得蠕变性能的微观描述因子；（</a:t>
            </a:r>
            <a:r>
              <a:rPr lang="en-US" altLang="zh-CN" dirty="0"/>
              <a:t>2</a:t>
            </a:r>
            <a:r>
              <a:rPr lang="zh-CN" altLang="en-US" dirty="0"/>
              <a:t>）直接利用王院士</a:t>
            </a:r>
            <a:r>
              <a:rPr lang="en-US" altLang="zh-CN" dirty="0"/>
              <a:t>49</a:t>
            </a:r>
            <a:r>
              <a:rPr lang="zh-CN" altLang="en-US" dirty="0"/>
              <a:t>篇文献中计算得到的数据，并对其数据进行一些预处理工作，然后与我们已收集和处理过的蠕变数据进行整合</a:t>
            </a:r>
            <a:endParaRPr lang="en-US" altLang="zh-CN" dirty="0"/>
          </a:p>
        </p:txBody>
      </p:sp>
      <p:sp>
        <p:nvSpPr>
          <p:cNvPr id="4" name="灯片编号占位符 3"/>
          <p:cNvSpPr>
            <a:spLocks noGrp="1"/>
          </p:cNvSpPr>
          <p:nvPr>
            <p:ph type="sldNum" sz="quarter" idx="10"/>
          </p:nvPr>
        </p:nvSpPr>
        <p:spPr/>
        <p:txBody>
          <a:bodyPr/>
          <a:lstStyle/>
          <a:p>
            <a:fld id="{3B448A4E-E8D3-4150-9B5A-9DA8F69BCB64}" type="slidenum">
              <a:rPr lang="zh-CN" altLang="en-US" smtClean="0"/>
              <a:t>16</a:t>
            </a:fld>
            <a:endParaRPr lang="zh-CN" altLang="en-US"/>
          </a:p>
        </p:txBody>
      </p:sp>
    </p:spTree>
    <p:extLst>
      <p:ext uri="{BB962C8B-B14F-4D97-AF65-F5344CB8AC3E}">
        <p14:creationId xmlns:p14="http://schemas.microsoft.com/office/powerpoint/2010/main" val="2023803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3171601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145308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3106970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531801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36</a:t>
            </a:fld>
            <a:endParaRPr lang="zh-CN" altLang="en-US"/>
          </a:p>
        </p:txBody>
      </p:sp>
    </p:spTree>
    <p:extLst>
      <p:ext uri="{BB962C8B-B14F-4D97-AF65-F5344CB8AC3E}">
        <p14:creationId xmlns:p14="http://schemas.microsoft.com/office/powerpoint/2010/main" val="4257243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42263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5</a:t>
            </a:fld>
            <a:endParaRPr lang="zh-CN" altLang="en-US"/>
          </a:p>
        </p:txBody>
      </p:sp>
    </p:spTree>
    <p:extLst>
      <p:ext uri="{BB962C8B-B14F-4D97-AF65-F5344CB8AC3E}">
        <p14:creationId xmlns:p14="http://schemas.microsoft.com/office/powerpoint/2010/main" val="221150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108908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7</a:t>
            </a:fld>
            <a:endParaRPr lang="zh-CN" altLang="en-US"/>
          </a:p>
        </p:txBody>
      </p:sp>
    </p:spTree>
    <p:extLst>
      <p:ext uri="{BB962C8B-B14F-4D97-AF65-F5344CB8AC3E}">
        <p14:creationId xmlns:p14="http://schemas.microsoft.com/office/powerpoint/2010/main" val="3757446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54056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使用特征分析算法时，先依据以往专家对每一个属性的打分情况，综合以往各个专家的意见和自己的经验给每一个属性评分，算法基于模型验证方法和专家经验的引入，实现属性与属性之间的关联规律分析以及属性与性能之间的因果关系分析</a:t>
            </a:r>
            <a:r>
              <a:rPr lang="en-US" altLang="zh-CN" dirty="0"/>
              <a:t>(</a:t>
            </a:r>
            <a:r>
              <a:rPr lang="zh-CN" altLang="en-US" dirty="0"/>
              <a:t>成分、温度、应力、晶格错配度</a:t>
            </a:r>
            <a:r>
              <a:rPr lang="en-US" altLang="zh-CN" dirty="0"/>
              <a:t>…-</a:t>
            </a:r>
            <a:r>
              <a:rPr lang="en-US" altLang="zh-CN" dirty="0">
                <a:sym typeface="Wingdings" pitchFamily="2" charset="2"/>
              </a:rPr>
              <a:t></a:t>
            </a:r>
            <a:r>
              <a:rPr lang="zh-CN" altLang="en-US" dirty="0">
                <a:sym typeface="Wingdings" pitchFamily="2" charset="2"/>
              </a:rPr>
              <a:t>蠕变性能）</a:t>
            </a:r>
            <a:r>
              <a:rPr lang="zh-CN" altLang="en-US" dirty="0"/>
              <a:t>。</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931488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3517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89001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2826778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5665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614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836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3413850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111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3634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latinLnBrk="0">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solidFill>
                <a:prstClr val="black"/>
              </a:solidFill>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00FF">
                    <a:lumMod val="75000"/>
                  </a:srgbClr>
                </a:solidFill>
                <a:latin typeface="华文宋体" panose="02010600040101010101" pitchFamily="2" charset="-122"/>
                <a:ea typeface="华文宋体" panose="02010600040101010101" pitchFamily="2" charset="-122"/>
              </a:rPr>
              <a:t>报告人：</a:t>
            </a:r>
            <a:r>
              <a:rPr lang="en-US" altLang="zh-CN" sz="2400" b="1" dirty="0">
                <a:solidFill>
                  <a:srgbClr val="0000FF">
                    <a:lumMod val="75000"/>
                  </a:srgb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00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gi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3.jp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2019/6/13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8397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26.png"/><Relationship Id="rId7" Type="http://schemas.openxmlformats.org/officeDocument/2006/relationships/diagramLayout" Target="../diagrams/layout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9.xml"/><Relationship Id="rId11" Type="http://schemas.openxmlformats.org/officeDocument/2006/relationships/image" Target="../media/image29.png"/><Relationship Id="rId5" Type="http://schemas.openxmlformats.org/officeDocument/2006/relationships/image" Target="../media/image28.png"/><Relationship Id="rId10" Type="http://schemas.microsoft.com/office/2007/relationships/diagramDrawing" Target="../diagrams/drawing9.xml"/><Relationship Id="rId4" Type="http://schemas.openxmlformats.org/officeDocument/2006/relationships/image" Target="../media/image27.png"/><Relationship Id="rId9" Type="http://schemas.openxmlformats.org/officeDocument/2006/relationships/diagramColors" Target="../diagrams/colors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diagramLayout" Target="../diagrams/layout11.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image" Target="../media/image41.png"/><Relationship Id="rId5" Type="http://schemas.openxmlformats.org/officeDocument/2006/relationships/diagramColors" Target="../diagrams/colors11.xml"/><Relationship Id="rId10" Type="http://schemas.openxmlformats.org/officeDocument/2006/relationships/image" Target="../media/image40.png"/><Relationship Id="rId4" Type="http://schemas.openxmlformats.org/officeDocument/2006/relationships/diagramQuickStyle" Target="../diagrams/quickStyle11.xml"/><Relationship Id="rId9" Type="http://schemas.openxmlformats.org/officeDocument/2006/relationships/image" Target="../media/image39.emf"/></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1.emf"/><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slide" Target="slide37.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52.png"/><Relationship Id="rId5" Type="http://schemas.openxmlformats.org/officeDocument/2006/relationships/diagramQuickStyle" Target="../diagrams/quickStyle12.xml"/><Relationship Id="rId10" Type="http://schemas.openxmlformats.org/officeDocument/2006/relationships/image" Target="../media/image34.png"/><Relationship Id="rId4" Type="http://schemas.openxmlformats.org/officeDocument/2006/relationships/diagramLayout" Target="../diagrams/layout12.xm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diagramColors" Target="../diagrams/colors4.xml"/><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0.png"/><Relationship Id="rId5" Type="http://schemas.openxmlformats.org/officeDocument/2006/relationships/diagramLayout" Target="../diagrams/layout4.xml"/><Relationship Id="rId10" Type="http://schemas.openxmlformats.org/officeDocument/2006/relationships/image" Target="../media/image19.png"/><Relationship Id="rId4" Type="http://schemas.openxmlformats.org/officeDocument/2006/relationships/diagramData" Target="../diagrams/data4.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br>
              <a:rPr lang="en-US" altLang="zh-CN" b="1" dirty="0">
                <a:solidFill>
                  <a:schemeClr val="tx1"/>
                </a:solidFill>
              </a:rPr>
            </a:br>
            <a:r>
              <a:rPr lang="zh-CN" altLang="en-US" b="1" dirty="0">
                <a:solidFill>
                  <a:schemeClr val="tx1"/>
                </a:solidFill>
              </a:rPr>
              <a:t>镍基单晶高温合金材料</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a:t>
            </a:r>
            <a:endParaRPr lang="en-US" altLang="zh-CN" sz="2400" dirty="0"/>
          </a:p>
          <a:p>
            <a:pPr eaLnBrk="1" hangingPunct="1"/>
            <a:fld id="{CC69852C-4AA5-48D6-969A-322DEAAD4E07}" type="datetime2">
              <a:rPr lang="zh-CN" altLang="en-US" sz="2400" smtClean="0"/>
              <a:t>2019年6月13日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2536"/>
            <a:ext cx="8229600" cy="796950"/>
          </a:xfrm>
        </p:spPr>
        <p:txBody>
          <a:bodyPr>
            <a:normAutofit/>
          </a:bodyPr>
          <a:lstStyle/>
          <a:p>
            <a:r>
              <a:rPr lang="en-US" altLang="zh-CN" sz="2400" dirty="0"/>
              <a:t>1. </a:t>
            </a:r>
            <a:r>
              <a:rPr lang="zh-CN" altLang="en-US" sz="2400" dirty="0"/>
              <a:t>算法规范</a:t>
            </a:r>
          </a:p>
        </p:txBody>
      </p:sp>
      <p:grpSp>
        <p:nvGrpSpPr>
          <p:cNvPr id="3" name="组合 2"/>
          <p:cNvGrpSpPr/>
          <p:nvPr/>
        </p:nvGrpSpPr>
        <p:grpSpPr>
          <a:xfrm>
            <a:off x="1104905" y="1292446"/>
            <a:ext cx="6961872" cy="4916248"/>
            <a:chOff x="756249" y="965942"/>
            <a:chExt cx="7618653" cy="5111393"/>
          </a:xfrm>
        </p:grpSpPr>
        <p:grpSp>
          <p:nvGrpSpPr>
            <p:cNvPr id="14" name="组合 13"/>
            <p:cNvGrpSpPr/>
            <p:nvPr/>
          </p:nvGrpSpPr>
          <p:grpSpPr>
            <a:xfrm>
              <a:off x="756249" y="965942"/>
              <a:ext cx="7618652" cy="2683539"/>
              <a:chOff x="756249" y="1087967"/>
              <a:chExt cx="7618652" cy="2683539"/>
            </a:xfrm>
          </p:grpSpPr>
          <p:sp>
            <p:nvSpPr>
              <p:cNvPr id="15" name="任意多边形 14"/>
              <p:cNvSpPr/>
              <p:nvPr/>
            </p:nvSpPr>
            <p:spPr>
              <a:xfrm>
                <a:off x="756249"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命名标准化</a:t>
                </a:r>
              </a:p>
            </p:txBody>
          </p:sp>
          <p:sp>
            <p:nvSpPr>
              <p:cNvPr id="16" name="任意多边形 15"/>
              <p:cNvSpPr/>
              <p:nvPr/>
            </p:nvSpPr>
            <p:spPr>
              <a:xfrm>
                <a:off x="988764" y="1692767"/>
                <a:ext cx="1929242" cy="1426210"/>
              </a:xfrm>
              <a:custGeom>
                <a:avLst/>
                <a:gdLst>
                  <a:gd name="connsiteX0" fmla="*/ 0 w 1929242"/>
                  <a:gd name="connsiteY0" fmla="*/ 170100 h 1701000"/>
                  <a:gd name="connsiteX1" fmla="*/ 170100 w 1929242"/>
                  <a:gd name="connsiteY1" fmla="*/ 0 h 1701000"/>
                  <a:gd name="connsiteX2" fmla="*/ 1759142 w 1929242"/>
                  <a:gd name="connsiteY2" fmla="*/ 0 h 1701000"/>
                  <a:gd name="connsiteX3" fmla="*/ 1929242 w 1929242"/>
                  <a:gd name="connsiteY3" fmla="*/ 170100 h 1701000"/>
                  <a:gd name="connsiteX4" fmla="*/ 1929242 w 1929242"/>
                  <a:gd name="connsiteY4" fmla="*/ 1530900 h 1701000"/>
                  <a:gd name="connsiteX5" fmla="*/ 1759142 w 1929242"/>
                  <a:gd name="connsiteY5" fmla="*/ 1701000 h 1701000"/>
                  <a:gd name="connsiteX6" fmla="*/ 170100 w 1929242"/>
                  <a:gd name="connsiteY6" fmla="*/ 1701000 h 1701000"/>
                  <a:gd name="connsiteX7" fmla="*/ 0 w 1929242"/>
                  <a:gd name="connsiteY7" fmla="*/ 1530900 h 1701000"/>
                  <a:gd name="connsiteX8" fmla="*/ 0 w 1929242"/>
                  <a:gd name="connsiteY8" fmla="*/ 17010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42" h="1701000">
                    <a:moveTo>
                      <a:pt x="0" y="170100"/>
                    </a:moveTo>
                    <a:cubicBezTo>
                      <a:pt x="0" y="76156"/>
                      <a:pt x="76156" y="0"/>
                      <a:pt x="170100" y="0"/>
                    </a:cubicBezTo>
                    <a:lnTo>
                      <a:pt x="1759142" y="0"/>
                    </a:lnTo>
                    <a:cubicBezTo>
                      <a:pt x="1853086" y="0"/>
                      <a:pt x="1929242" y="76156"/>
                      <a:pt x="1929242" y="170100"/>
                    </a:cubicBezTo>
                    <a:lnTo>
                      <a:pt x="1929242" y="1530900"/>
                    </a:lnTo>
                    <a:cubicBezTo>
                      <a:pt x="1929242" y="1624844"/>
                      <a:pt x="1853086" y="1701000"/>
                      <a:pt x="1759142" y="1701000"/>
                    </a:cubicBezTo>
                    <a:lnTo>
                      <a:pt x="170100" y="1701000"/>
                    </a:lnTo>
                    <a:cubicBezTo>
                      <a:pt x="76156" y="1701000"/>
                      <a:pt x="0" y="1624844"/>
                      <a:pt x="0" y="1530900"/>
                    </a:cubicBezTo>
                    <a:lnTo>
                      <a:pt x="0" y="17010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149389" tIns="149389" rIns="149389" bIns="149389"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包命名</a:t>
                </a:r>
              </a:p>
              <a:p>
                <a:pPr marL="114300" lvl="1" indent="-114300" algn="l" defTabSz="622300">
                  <a:lnSpc>
                    <a:spcPct val="90000"/>
                  </a:lnSpc>
                  <a:spcBef>
                    <a:spcPct val="0"/>
                  </a:spcBef>
                  <a:spcAft>
                    <a:spcPct val="15000"/>
                  </a:spcAft>
                  <a:buChar char="••"/>
                </a:pPr>
                <a:r>
                  <a:rPr lang="zh-CN" altLang="en-US" sz="1200" kern="1200" dirty="0"/>
                  <a:t>类、编译单元命名</a:t>
                </a:r>
              </a:p>
              <a:p>
                <a:pPr marL="114300" lvl="1" indent="-114300" algn="l" defTabSz="622300">
                  <a:lnSpc>
                    <a:spcPct val="90000"/>
                  </a:lnSpc>
                  <a:spcBef>
                    <a:spcPct val="0"/>
                  </a:spcBef>
                  <a:spcAft>
                    <a:spcPct val="15000"/>
                  </a:spcAft>
                  <a:buChar char="••"/>
                </a:pPr>
                <a:r>
                  <a:rPr lang="zh-CN" altLang="en-US" sz="1200" kern="1200" dirty="0"/>
                  <a:t>成员函数命名</a:t>
                </a:r>
              </a:p>
              <a:p>
                <a:pPr marL="114300" lvl="1" indent="-114300" algn="l" defTabSz="622300">
                  <a:lnSpc>
                    <a:spcPct val="90000"/>
                  </a:lnSpc>
                  <a:spcBef>
                    <a:spcPct val="0"/>
                  </a:spcBef>
                  <a:spcAft>
                    <a:spcPct val="15000"/>
                  </a:spcAft>
                  <a:buChar char="••"/>
                </a:pPr>
                <a:r>
                  <a:rPr lang="zh-CN" altLang="en-US" sz="1200" kern="1200" dirty="0"/>
                  <a:t>字段、属性命名</a:t>
                </a:r>
              </a:p>
              <a:p>
                <a:pPr marL="114300" lvl="1" indent="-114300" algn="l" defTabSz="622300">
                  <a:lnSpc>
                    <a:spcPct val="90000"/>
                  </a:lnSpc>
                  <a:spcBef>
                    <a:spcPct val="0"/>
                  </a:spcBef>
                  <a:spcAft>
                    <a:spcPct val="15000"/>
                  </a:spcAft>
                  <a:buChar char="••"/>
                </a:pPr>
                <a:r>
                  <a:rPr lang="zh-CN" altLang="en-US" sz="1200" kern="1200" dirty="0"/>
                  <a:t>局部变量命名</a:t>
                </a:r>
              </a:p>
            </p:txBody>
          </p:sp>
          <p:sp>
            <p:nvSpPr>
              <p:cNvPr id="17" name="任意多边形 16"/>
              <p:cNvSpPr/>
              <p:nvPr/>
            </p:nvSpPr>
            <p:spPr>
              <a:xfrm rot="5400000">
                <a:off x="1438437" y="3256558"/>
                <a:ext cx="607018" cy="422877"/>
              </a:xfrm>
              <a:custGeom>
                <a:avLst/>
                <a:gdLst>
                  <a:gd name="connsiteX0" fmla="*/ 0 w 607018"/>
                  <a:gd name="connsiteY0" fmla="*/ 84575 h 422877"/>
                  <a:gd name="connsiteX1" fmla="*/ 395580 w 607018"/>
                  <a:gd name="connsiteY1" fmla="*/ 84575 h 422877"/>
                  <a:gd name="connsiteX2" fmla="*/ 395580 w 607018"/>
                  <a:gd name="connsiteY2" fmla="*/ 0 h 422877"/>
                  <a:gd name="connsiteX3" fmla="*/ 607018 w 607018"/>
                  <a:gd name="connsiteY3" fmla="*/ 211439 h 422877"/>
                  <a:gd name="connsiteX4" fmla="*/ 395580 w 607018"/>
                  <a:gd name="connsiteY4" fmla="*/ 422877 h 422877"/>
                  <a:gd name="connsiteX5" fmla="*/ 395580 w 607018"/>
                  <a:gd name="connsiteY5" fmla="*/ 338302 h 422877"/>
                  <a:gd name="connsiteX6" fmla="*/ 0 w 607018"/>
                  <a:gd name="connsiteY6" fmla="*/ 338302 h 422877"/>
                  <a:gd name="connsiteX7" fmla="*/ 0 w 607018"/>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018" h="422877">
                    <a:moveTo>
                      <a:pt x="0" y="84575"/>
                    </a:moveTo>
                    <a:lnTo>
                      <a:pt x="395580" y="84575"/>
                    </a:lnTo>
                    <a:lnTo>
                      <a:pt x="395580" y="0"/>
                    </a:lnTo>
                    <a:lnTo>
                      <a:pt x="607018" y="211439"/>
                    </a:lnTo>
                    <a:lnTo>
                      <a:pt x="395580" y="422877"/>
                    </a:lnTo>
                    <a:lnTo>
                      <a:pt x="395580" y="338302"/>
                    </a:lnTo>
                    <a:lnTo>
                      <a:pt x="0" y="338302"/>
                    </a:lnTo>
                    <a:lnTo>
                      <a:pt x="0" y="84575"/>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1" tIns="84574"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18" name="任意多边形 17"/>
              <p:cNvSpPr/>
              <p:nvPr/>
            </p:nvSpPr>
            <p:spPr>
              <a:xfrm>
                <a:off x="3600067"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注释规范化</a:t>
                </a:r>
              </a:p>
            </p:txBody>
          </p:sp>
          <p:sp>
            <p:nvSpPr>
              <p:cNvPr id="19" name="任意多边形 18"/>
              <p:cNvSpPr/>
              <p:nvPr/>
            </p:nvSpPr>
            <p:spPr>
              <a:xfrm>
                <a:off x="3779912" y="1692767"/>
                <a:ext cx="1866541" cy="1426210"/>
              </a:xfrm>
              <a:custGeom>
                <a:avLst/>
                <a:gdLst>
                  <a:gd name="connsiteX0" fmla="*/ 0 w 1698500"/>
                  <a:gd name="connsiteY0" fmla="*/ 169850 h 1701000"/>
                  <a:gd name="connsiteX1" fmla="*/ 169850 w 1698500"/>
                  <a:gd name="connsiteY1" fmla="*/ 0 h 1701000"/>
                  <a:gd name="connsiteX2" fmla="*/ 1528650 w 1698500"/>
                  <a:gd name="connsiteY2" fmla="*/ 0 h 1701000"/>
                  <a:gd name="connsiteX3" fmla="*/ 1698500 w 1698500"/>
                  <a:gd name="connsiteY3" fmla="*/ 169850 h 1701000"/>
                  <a:gd name="connsiteX4" fmla="*/ 1698500 w 1698500"/>
                  <a:gd name="connsiteY4" fmla="*/ 1531150 h 1701000"/>
                  <a:gd name="connsiteX5" fmla="*/ 1528650 w 1698500"/>
                  <a:gd name="connsiteY5" fmla="*/ 1701000 h 1701000"/>
                  <a:gd name="connsiteX6" fmla="*/ 169850 w 1698500"/>
                  <a:gd name="connsiteY6" fmla="*/ 1701000 h 1701000"/>
                  <a:gd name="connsiteX7" fmla="*/ 0 w 1698500"/>
                  <a:gd name="connsiteY7" fmla="*/ 1531150 h 1701000"/>
                  <a:gd name="connsiteX8" fmla="*/ 0 w 1698500"/>
                  <a:gd name="connsiteY8" fmla="*/ 16985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1701000">
                    <a:moveTo>
                      <a:pt x="0" y="169850"/>
                    </a:moveTo>
                    <a:cubicBezTo>
                      <a:pt x="0" y="76044"/>
                      <a:pt x="76044" y="0"/>
                      <a:pt x="169850" y="0"/>
                    </a:cubicBezTo>
                    <a:lnTo>
                      <a:pt x="1528650" y="0"/>
                    </a:lnTo>
                    <a:cubicBezTo>
                      <a:pt x="1622456" y="0"/>
                      <a:pt x="1698500" y="76044"/>
                      <a:pt x="1698500" y="169850"/>
                    </a:cubicBezTo>
                    <a:lnTo>
                      <a:pt x="1698500" y="1531150"/>
                    </a:lnTo>
                    <a:cubicBezTo>
                      <a:pt x="1698500" y="1624956"/>
                      <a:pt x="1622456" y="1701000"/>
                      <a:pt x="1528650" y="1701000"/>
                    </a:cubicBezTo>
                    <a:lnTo>
                      <a:pt x="169850" y="1701000"/>
                    </a:lnTo>
                    <a:cubicBezTo>
                      <a:pt x="76044" y="1701000"/>
                      <a:pt x="0" y="1624956"/>
                      <a:pt x="0" y="1531150"/>
                    </a:cubicBezTo>
                    <a:lnTo>
                      <a:pt x="0" y="16985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149315" tIns="149315" rIns="149315" bIns="149315"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包的注释</a:t>
                </a:r>
              </a:p>
              <a:p>
                <a:pPr marL="114300" lvl="1" indent="-114300" algn="l" defTabSz="622300">
                  <a:lnSpc>
                    <a:spcPct val="90000"/>
                  </a:lnSpc>
                  <a:spcBef>
                    <a:spcPct val="0"/>
                  </a:spcBef>
                  <a:spcAft>
                    <a:spcPct val="15000"/>
                  </a:spcAft>
                  <a:buChar char="••"/>
                </a:pPr>
                <a:r>
                  <a:rPr lang="zh-CN" altLang="en-US" sz="1200" kern="1200" dirty="0"/>
                  <a:t>类的注释</a:t>
                </a:r>
              </a:p>
              <a:p>
                <a:pPr marL="114300" lvl="1" indent="-114300" algn="l" defTabSz="622300">
                  <a:lnSpc>
                    <a:spcPct val="90000"/>
                  </a:lnSpc>
                  <a:spcBef>
                    <a:spcPct val="0"/>
                  </a:spcBef>
                  <a:spcAft>
                    <a:spcPct val="15000"/>
                  </a:spcAft>
                  <a:buChar char="••"/>
                </a:pPr>
                <a:r>
                  <a:rPr lang="zh-CN" altLang="en-US" sz="1200" kern="1200" dirty="0"/>
                  <a:t>成员函数的注释</a:t>
                </a:r>
              </a:p>
              <a:p>
                <a:pPr marL="114300" lvl="1" indent="-114300" algn="l" defTabSz="622300">
                  <a:lnSpc>
                    <a:spcPct val="90000"/>
                  </a:lnSpc>
                  <a:spcBef>
                    <a:spcPct val="0"/>
                  </a:spcBef>
                  <a:spcAft>
                    <a:spcPct val="15000"/>
                  </a:spcAft>
                  <a:buChar char="••"/>
                </a:pPr>
                <a:r>
                  <a:rPr lang="zh-CN" altLang="en-US" sz="1200" kern="1200" dirty="0"/>
                  <a:t>局部变量注释</a:t>
                </a:r>
              </a:p>
              <a:p>
                <a:pPr marL="114300" lvl="1" indent="-114300" algn="l" defTabSz="622300">
                  <a:lnSpc>
                    <a:spcPct val="90000"/>
                  </a:lnSpc>
                  <a:spcBef>
                    <a:spcPct val="0"/>
                  </a:spcBef>
                  <a:spcAft>
                    <a:spcPct val="15000"/>
                  </a:spcAft>
                  <a:buChar char="••"/>
                </a:pPr>
                <a:r>
                  <a:rPr lang="zh-CN" altLang="en-US" sz="1200" kern="1200" dirty="0"/>
                  <a:t>成员函数参数注释</a:t>
                </a:r>
              </a:p>
            </p:txBody>
          </p:sp>
          <p:sp>
            <p:nvSpPr>
              <p:cNvPr id="20" name="任意多边形 19"/>
              <p:cNvSpPr/>
              <p:nvPr/>
            </p:nvSpPr>
            <p:spPr>
              <a:xfrm rot="5400000">
                <a:off x="7081018" y="3234445"/>
                <a:ext cx="616370" cy="422877"/>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21" name="任意多边形 20"/>
              <p:cNvSpPr/>
              <p:nvPr/>
            </p:nvSpPr>
            <p:spPr>
              <a:xfrm>
                <a:off x="6328515"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编码统一化</a:t>
                </a:r>
              </a:p>
            </p:txBody>
          </p:sp>
          <p:sp>
            <p:nvSpPr>
              <p:cNvPr id="22" name="任意多边形 21"/>
              <p:cNvSpPr/>
              <p:nvPr/>
            </p:nvSpPr>
            <p:spPr>
              <a:xfrm>
                <a:off x="6588224" y="1692767"/>
                <a:ext cx="1786677" cy="1426210"/>
              </a:xfrm>
              <a:custGeom>
                <a:avLst/>
                <a:gdLst>
                  <a:gd name="connsiteX0" fmla="*/ 0 w 1698500"/>
                  <a:gd name="connsiteY0" fmla="*/ 169850 h 1701000"/>
                  <a:gd name="connsiteX1" fmla="*/ 169850 w 1698500"/>
                  <a:gd name="connsiteY1" fmla="*/ 0 h 1701000"/>
                  <a:gd name="connsiteX2" fmla="*/ 1528650 w 1698500"/>
                  <a:gd name="connsiteY2" fmla="*/ 0 h 1701000"/>
                  <a:gd name="connsiteX3" fmla="*/ 1698500 w 1698500"/>
                  <a:gd name="connsiteY3" fmla="*/ 169850 h 1701000"/>
                  <a:gd name="connsiteX4" fmla="*/ 1698500 w 1698500"/>
                  <a:gd name="connsiteY4" fmla="*/ 1531150 h 1701000"/>
                  <a:gd name="connsiteX5" fmla="*/ 1528650 w 1698500"/>
                  <a:gd name="connsiteY5" fmla="*/ 1701000 h 1701000"/>
                  <a:gd name="connsiteX6" fmla="*/ 169850 w 1698500"/>
                  <a:gd name="connsiteY6" fmla="*/ 1701000 h 1701000"/>
                  <a:gd name="connsiteX7" fmla="*/ 0 w 1698500"/>
                  <a:gd name="connsiteY7" fmla="*/ 1531150 h 1701000"/>
                  <a:gd name="connsiteX8" fmla="*/ 0 w 1698500"/>
                  <a:gd name="connsiteY8" fmla="*/ 16985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1701000">
                    <a:moveTo>
                      <a:pt x="0" y="169850"/>
                    </a:moveTo>
                    <a:cubicBezTo>
                      <a:pt x="0" y="76044"/>
                      <a:pt x="76044" y="0"/>
                      <a:pt x="169850" y="0"/>
                    </a:cubicBezTo>
                    <a:lnTo>
                      <a:pt x="1528650" y="0"/>
                    </a:lnTo>
                    <a:cubicBezTo>
                      <a:pt x="1622456" y="0"/>
                      <a:pt x="1698500" y="76044"/>
                      <a:pt x="1698500" y="169850"/>
                    </a:cubicBezTo>
                    <a:lnTo>
                      <a:pt x="1698500" y="1531150"/>
                    </a:lnTo>
                    <a:cubicBezTo>
                      <a:pt x="1698500" y="1624956"/>
                      <a:pt x="1622456" y="1701000"/>
                      <a:pt x="1528650" y="1701000"/>
                    </a:cubicBezTo>
                    <a:lnTo>
                      <a:pt x="169850" y="1701000"/>
                    </a:lnTo>
                    <a:cubicBezTo>
                      <a:pt x="76044" y="1701000"/>
                      <a:pt x="0" y="1624956"/>
                      <a:pt x="0" y="1531150"/>
                    </a:cubicBezTo>
                    <a:lnTo>
                      <a:pt x="0" y="16985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149315" tIns="149315" rIns="149315" bIns="149315"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存储成员函数的标准</a:t>
                </a:r>
                <a:endParaRPr lang="en-US" altLang="zh-CN" sz="1200" kern="1200" dirty="0"/>
              </a:p>
              <a:p>
                <a:pPr marL="114300" lvl="1" indent="-114300" algn="l" defTabSz="622300">
                  <a:lnSpc>
                    <a:spcPct val="90000"/>
                  </a:lnSpc>
                  <a:spcBef>
                    <a:spcPct val="0"/>
                  </a:spcBef>
                  <a:spcAft>
                    <a:spcPct val="15000"/>
                  </a:spcAft>
                  <a:buChar char="••"/>
                </a:pPr>
                <a:r>
                  <a:rPr lang="zh-CN" altLang="en-US" sz="1200" dirty="0"/>
                  <a:t>字段属性标准</a:t>
                </a:r>
                <a:endParaRPr lang="en-US" altLang="zh-CN" sz="1200" dirty="0"/>
              </a:p>
              <a:p>
                <a:pPr marL="114300" lvl="1" indent="-114300" algn="l" defTabSz="622300">
                  <a:lnSpc>
                    <a:spcPct val="90000"/>
                  </a:lnSpc>
                  <a:spcBef>
                    <a:spcPct val="0"/>
                  </a:spcBef>
                  <a:spcAft>
                    <a:spcPct val="15000"/>
                  </a:spcAft>
                  <a:buChar char="••"/>
                </a:pPr>
                <a:r>
                  <a:rPr lang="zh-CN" altLang="en-US" sz="1200" kern="1200" dirty="0"/>
                  <a:t>类成分标准</a:t>
                </a:r>
                <a:endParaRPr lang="en-US" altLang="zh-CN" sz="1200" kern="1200" dirty="0"/>
              </a:p>
              <a:p>
                <a:pPr marL="114300" lvl="1" indent="-114300" algn="l" defTabSz="622300">
                  <a:lnSpc>
                    <a:spcPct val="90000"/>
                  </a:lnSpc>
                  <a:spcBef>
                    <a:spcPct val="0"/>
                  </a:spcBef>
                  <a:spcAft>
                    <a:spcPct val="15000"/>
                  </a:spcAft>
                  <a:buChar char="••"/>
                </a:pPr>
                <a:r>
                  <a:rPr lang="zh-CN" altLang="en-US" sz="1200" dirty="0"/>
                  <a:t>局部变量标准</a:t>
                </a:r>
                <a:endParaRPr lang="en-US" altLang="zh-CN" sz="1200" dirty="0"/>
              </a:p>
              <a:p>
                <a:pPr marL="114300" lvl="1" indent="-114300" algn="l" defTabSz="622300">
                  <a:lnSpc>
                    <a:spcPct val="90000"/>
                  </a:lnSpc>
                  <a:spcBef>
                    <a:spcPct val="0"/>
                  </a:spcBef>
                  <a:spcAft>
                    <a:spcPct val="15000"/>
                  </a:spcAft>
                  <a:buChar char="••"/>
                </a:pPr>
                <a:endParaRPr lang="zh-CN" altLang="en-US" sz="1200" kern="1200" dirty="0"/>
              </a:p>
            </p:txBody>
          </p:sp>
        </p:grpSp>
        <p:sp>
          <p:nvSpPr>
            <p:cNvPr id="23" name="流程图: 可选过程 22"/>
            <p:cNvSpPr/>
            <p:nvPr/>
          </p:nvSpPr>
          <p:spPr>
            <a:xfrm>
              <a:off x="865539" y="4814727"/>
              <a:ext cx="7509363" cy="1262608"/>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流程图: 可选过程 23"/>
            <p:cNvSpPr/>
            <p:nvPr/>
          </p:nvSpPr>
          <p:spPr>
            <a:xfrm>
              <a:off x="992675" y="4952046"/>
              <a:ext cx="1639020" cy="974575"/>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可读性</a:t>
              </a:r>
              <a:endParaRPr lang="en-US" altLang="zh-CN" dirty="0"/>
            </a:p>
            <a:p>
              <a:pPr algn="ctr"/>
              <a:r>
                <a:rPr lang="zh-CN" altLang="en-US" dirty="0"/>
                <a:t>增强</a:t>
              </a:r>
            </a:p>
          </p:txBody>
        </p:sp>
        <p:sp>
          <p:nvSpPr>
            <p:cNvPr id="26" name="流程图: 可选过程 25"/>
            <p:cNvSpPr/>
            <p:nvPr/>
          </p:nvSpPr>
          <p:spPr>
            <a:xfrm>
              <a:off x="3820706" y="4958743"/>
              <a:ext cx="1639020" cy="974575"/>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可用性</a:t>
              </a:r>
              <a:endParaRPr lang="en-US" altLang="zh-CN" dirty="0"/>
            </a:p>
            <a:p>
              <a:pPr algn="ctr"/>
              <a:r>
                <a:rPr lang="zh-CN" altLang="en-US" dirty="0"/>
                <a:t>增强</a:t>
              </a:r>
            </a:p>
          </p:txBody>
        </p:sp>
        <p:sp>
          <p:nvSpPr>
            <p:cNvPr id="27" name="流程图: 可选过程 26"/>
            <p:cNvSpPr/>
            <p:nvPr/>
          </p:nvSpPr>
          <p:spPr>
            <a:xfrm>
              <a:off x="6535353" y="4956590"/>
              <a:ext cx="1639020" cy="974575"/>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可完善性</a:t>
              </a:r>
              <a:endParaRPr lang="en-US" altLang="zh-CN" dirty="0"/>
            </a:p>
            <a:p>
              <a:pPr algn="ctr"/>
              <a:r>
                <a:rPr lang="zh-CN" altLang="en-US" dirty="0"/>
                <a:t>增强</a:t>
              </a:r>
            </a:p>
          </p:txBody>
        </p:sp>
        <p:sp>
          <p:nvSpPr>
            <p:cNvPr id="25" name="流程图: 磁盘 24"/>
            <p:cNvSpPr/>
            <p:nvPr/>
          </p:nvSpPr>
          <p:spPr>
            <a:xfrm>
              <a:off x="865539" y="3619387"/>
              <a:ext cx="7178936" cy="623887"/>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标准</a:t>
              </a:r>
              <a:r>
                <a:rPr lang="en-US" altLang="zh-CN" dirty="0"/>
                <a:t>API</a:t>
              </a:r>
              <a:endParaRPr lang="zh-CN" altLang="en-US" dirty="0"/>
            </a:p>
          </p:txBody>
        </p:sp>
      </p:grpSp>
      <p:sp>
        <p:nvSpPr>
          <p:cNvPr id="4" name="圆角矩形 3"/>
          <p:cNvSpPr/>
          <p:nvPr/>
        </p:nvSpPr>
        <p:spPr>
          <a:xfrm>
            <a:off x="683568" y="980728"/>
            <a:ext cx="7776864" cy="5616624"/>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5400000">
            <a:off x="4262093" y="3349124"/>
            <a:ext cx="592838" cy="386422"/>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31" name="任意多边形 30"/>
          <p:cNvSpPr/>
          <p:nvPr/>
        </p:nvSpPr>
        <p:spPr>
          <a:xfrm rot="5400000">
            <a:off x="4262211" y="4535245"/>
            <a:ext cx="567602" cy="386422"/>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Tree>
    <p:extLst>
      <p:ext uri="{BB962C8B-B14F-4D97-AF65-F5344CB8AC3E}">
        <p14:creationId xmlns:p14="http://schemas.microsoft.com/office/powerpoint/2010/main" val="171873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5232" y="68787"/>
            <a:ext cx="8229600" cy="687846"/>
          </a:xfrm>
        </p:spPr>
        <p:txBody>
          <a:bodyPr>
            <a:normAutofit/>
          </a:bodyPr>
          <a:lstStyle/>
          <a:p>
            <a:r>
              <a:rPr lang="en-US" altLang="zh-CN" sz="2400" dirty="0"/>
              <a:t>2. </a:t>
            </a:r>
            <a:r>
              <a:rPr lang="zh-CN" altLang="en-US" sz="2400" dirty="0"/>
              <a:t>机器学习算法库</a:t>
            </a:r>
          </a:p>
        </p:txBody>
      </p:sp>
      <p:graphicFrame>
        <p:nvGraphicFramePr>
          <p:cNvPr id="7" name="图示 6"/>
          <p:cNvGraphicFramePr/>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ext uri="{D42A27DB-BD31-4B8C-83A1-F6EECF244321}">
                <p14:modId xmlns:p14="http://schemas.microsoft.com/office/powerpoint/2010/main" val="301559084"/>
              </p:ext>
            </p:extLst>
          </p:nvPr>
        </p:nvGraphicFramePr>
        <p:xfrm>
          <a:off x="899592" y="4301167"/>
          <a:ext cx="7902624" cy="2278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a:off x="149894" y="4172896"/>
            <a:ext cx="8994106" cy="12517"/>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a:off x="149894" y="980728"/>
            <a:ext cx="0" cy="5688632"/>
          </a:xfrm>
          <a:prstGeom prst="line">
            <a:avLst/>
          </a:prstGeom>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149895" y="1484784"/>
            <a:ext cx="461665" cy="229552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149894" y="4157151"/>
            <a:ext cx="461665" cy="2295526"/>
          </a:xfrm>
          <a:prstGeom prst="rect">
            <a:avLst/>
          </a:prstGeom>
          <a:noFill/>
        </p:spPr>
        <p:txBody>
          <a:bodyPr vert="eaVert" wrap="square" rtlCol="0">
            <a:spAutoFit/>
          </a:bodyPr>
          <a:lstStyle/>
          <a:p>
            <a:pPr algn="ctr"/>
            <a:r>
              <a:rPr lang="zh-CN" altLang="en-US" dirty="0"/>
              <a:t>算法库</a:t>
            </a:r>
          </a:p>
        </p:txBody>
      </p:sp>
    </p:spTree>
    <p:extLst>
      <p:ext uri="{BB962C8B-B14F-4D97-AF65-F5344CB8AC3E}">
        <p14:creationId xmlns:p14="http://schemas.microsoft.com/office/powerpoint/2010/main" val="1646289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8440" y="508906"/>
            <a:ext cx="8229600" cy="687846"/>
          </a:xfrm>
        </p:spPr>
        <p:txBody>
          <a:bodyPr>
            <a:normAutofit fontScale="90000"/>
          </a:bodyPr>
          <a:lstStyle/>
          <a:p>
            <a:pPr lvl="0"/>
            <a:r>
              <a:rPr lang="en-US" altLang="zh-CN" sz="2700" dirty="0"/>
              <a:t>3. </a:t>
            </a:r>
            <a:r>
              <a:rPr lang="zh-CN" altLang="en-US" sz="2700" dirty="0"/>
              <a:t>基于主动学习的多层级交互式特征分析方法</a:t>
            </a:r>
            <a:br>
              <a:rPr lang="zh-CN" altLang="en-US" dirty="0"/>
            </a:br>
            <a:br>
              <a:rPr lang="zh-CN" altLang="en-US" dirty="0"/>
            </a:br>
            <a:endParaRPr lang="zh-CN" altLang="en-US" dirty="0"/>
          </a:p>
        </p:txBody>
      </p:sp>
      <p:grpSp>
        <p:nvGrpSpPr>
          <p:cNvPr id="63" name="组合 62"/>
          <p:cNvGrpSpPr/>
          <p:nvPr/>
        </p:nvGrpSpPr>
        <p:grpSpPr>
          <a:xfrm>
            <a:off x="179512" y="873275"/>
            <a:ext cx="8879835" cy="5691576"/>
            <a:chOff x="12712" y="1094934"/>
            <a:chExt cx="9023784" cy="5662705"/>
          </a:xfrm>
        </p:grpSpPr>
        <p:grpSp>
          <p:nvGrpSpPr>
            <p:cNvPr id="21" name="组合 20"/>
            <p:cNvGrpSpPr/>
            <p:nvPr/>
          </p:nvGrpSpPr>
          <p:grpSpPr>
            <a:xfrm>
              <a:off x="12712" y="1094934"/>
              <a:ext cx="9023784" cy="5662705"/>
              <a:chOff x="12728" y="1124744"/>
              <a:chExt cx="8962104" cy="5616624"/>
            </a:xfrm>
          </p:grpSpPr>
          <p:grpSp>
            <p:nvGrpSpPr>
              <p:cNvPr id="43" name="组合 42"/>
              <p:cNvGrpSpPr/>
              <p:nvPr/>
            </p:nvGrpSpPr>
            <p:grpSpPr>
              <a:xfrm>
                <a:off x="12728" y="4349982"/>
                <a:ext cx="3050704" cy="2031346"/>
                <a:chOff x="629229" y="4156978"/>
                <a:chExt cx="3248370" cy="2152342"/>
              </a:xfrm>
            </p:grpSpPr>
            <p:sp>
              <p:nvSpPr>
                <p:cNvPr id="37" name="文本框 36"/>
                <p:cNvSpPr txBox="1"/>
                <p:nvPr/>
              </p:nvSpPr>
              <p:spPr>
                <a:xfrm>
                  <a:off x="629229" y="4156978"/>
                  <a:ext cx="464131" cy="2021637"/>
                </a:xfrm>
                <a:prstGeom prst="rect">
                  <a:avLst/>
                </a:prstGeom>
                <a:noFill/>
              </p:spPr>
              <p:txBody>
                <a:bodyPr vert="eaVert" wrap="square" rtlCol="0">
                  <a:spAutoFit/>
                </a:bodyPr>
                <a:lstStyle/>
                <a:p>
                  <a:pPr algn="ctr"/>
                  <a:r>
                    <a:rPr lang="zh-CN" altLang="en-US" sz="1600" b="1" dirty="0"/>
                    <a:t>机器学习模型验证</a:t>
                  </a:r>
                </a:p>
              </p:txBody>
            </p:sp>
            <p:pic>
              <p:nvPicPr>
                <p:cNvPr id="34" name="图片 33"/>
                <p:cNvPicPr>
                  <a:picLocks noChangeAspect="1"/>
                </p:cNvPicPr>
                <p:nvPr/>
              </p:nvPicPr>
              <p:blipFill>
                <a:blip r:embed="rId3"/>
                <a:stretch>
                  <a:fillRect/>
                </a:stretch>
              </p:blipFill>
              <p:spPr>
                <a:xfrm>
                  <a:off x="1069427" y="4390866"/>
                  <a:ext cx="2808172" cy="1918454"/>
                </a:xfrm>
                <a:prstGeom prst="rect">
                  <a:avLst/>
                </a:prstGeom>
              </p:spPr>
            </p:pic>
          </p:grpSp>
          <p:grpSp>
            <p:nvGrpSpPr>
              <p:cNvPr id="42" name="组合 41"/>
              <p:cNvGrpSpPr/>
              <p:nvPr/>
            </p:nvGrpSpPr>
            <p:grpSpPr>
              <a:xfrm>
                <a:off x="129133" y="1256098"/>
                <a:ext cx="2745802" cy="2532942"/>
                <a:chOff x="628523" y="1124744"/>
                <a:chExt cx="3024741" cy="2808312"/>
              </a:xfrm>
            </p:grpSpPr>
            <p:pic>
              <p:nvPicPr>
                <p:cNvPr id="31" name="图片 30"/>
                <p:cNvPicPr>
                  <a:picLocks noChangeAspect="1"/>
                </p:cNvPicPr>
                <p:nvPr/>
              </p:nvPicPr>
              <p:blipFill>
                <a:blip r:embed="rId4"/>
                <a:stretch>
                  <a:fillRect/>
                </a:stretch>
              </p:blipFill>
              <p:spPr>
                <a:xfrm>
                  <a:off x="971601" y="1124744"/>
                  <a:ext cx="2681663" cy="2808312"/>
                </a:xfrm>
                <a:prstGeom prst="rect">
                  <a:avLst/>
                </a:prstGeom>
              </p:spPr>
            </p:pic>
            <p:sp>
              <p:nvSpPr>
                <p:cNvPr id="39" name="文本框 38"/>
                <p:cNvSpPr txBox="1"/>
                <p:nvPr/>
              </p:nvSpPr>
              <p:spPr>
                <a:xfrm>
                  <a:off x="628523" y="1957394"/>
                  <a:ext cx="339180" cy="1251883"/>
                </a:xfrm>
                <a:prstGeom prst="rect">
                  <a:avLst/>
                </a:prstGeom>
                <a:noFill/>
              </p:spPr>
              <p:txBody>
                <a:bodyPr wrap="square" rtlCol="0">
                  <a:spAutoFit/>
                </a:bodyPr>
                <a:lstStyle/>
                <a:p>
                  <a:r>
                    <a:rPr lang="zh-CN" altLang="en-US" sz="1600" b="1" dirty="0"/>
                    <a:t>专家经验</a:t>
                  </a:r>
                </a:p>
              </p:txBody>
            </p:sp>
          </p:grpSp>
          <p:grpSp>
            <p:nvGrpSpPr>
              <p:cNvPr id="55" name="组合 54"/>
              <p:cNvGrpSpPr/>
              <p:nvPr/>
            </p:nvGrpSpPr>
            <p:grpSpPr>
              <a:xfrm>
                <a:off x="3331520" y="1237505"/>
                <a:ext cx="3714367" cy="4765492"/>
                <a:chOff x="4120674" y="1235932"/>
                <a:chExt cx="3382439" cy="4455954"/>
              </a:xfrm>
            </p:grpSpPr>
            <p:pic>
              <p:nvPicPr>
                <p:cNvPr id="40" name="图片 39"/>
                <p:cNvPicPr>
                  <a:picLocks noChangeAspect="1"/>
                </p:cNvPicPr>
                <p:nvPr/>
              </p:nvPicPr>
              <p:blipFill>
                <a:blip r:embed="rId5"/>
                <a:stretch>
                  <a:fillRect/>
                </a:stretch>
              </p:blipFill>
              <p:spPr>
                <a:xfrm>
                  <a:off x="4120674" y="1977775"/>
                  <a:ext cx="3382439" cy="3714111"/>
                </a:xfrm>
                <a:prstGeom prst="rect">
                  <a:avLst/>
                </a:prstGeom>
              </p:spPr>
            </p:pic>
            <p:sp>
              <p:nvSpPr>
                <p:cNvPr id="54" name="文本框 53"/>
                <p:cNvSpPr txBox="1"/>
                <p:nvPr/>
              </p:nvSpPr>
              <p:spPr>
                <a:xfrm>
                  <a:off x="4978243" y="1235932"/>
                  <a:ext cx="1843029" cy="312556"/>
                </a:xfrm>
                <a:prstGeom prst="rect">
                  <a:avLst/>
                </a:prstGeom>
                <a:noFill/>
              </p:spPr>
              <p:txBody>
                <a:bodyPr wrap="square" rtlCol="0">
                  <a:spAutoFit/>
                </a:bodyPr>
                <a:lstStyle/>
                <a:p>
                  <a:pPr algn="ctr"/>
                  <a:r>
                    <a:rPr lang="zh-CN" altLang="en-US" sz="1600" b="1" dirty="0"/>
                    <a:t>特征分析算法</a:t>
                  </a:r>
                </a:p>
              </p:txBody>
            </p:sp>
          </p:grpSp>
          <p:grpSp>
            <p:nvGrpSpPr>
              <p:cNvPr id="8" name="组合 7"/>
              <p:cNvGrpSpPr/>
              <p:nvPr/>
            </p:nvGrpSpPr>
            <p:grpSpPr>
              <a:xfrm>
                <a:off x="7236295" y="4073713"/>
                <a:ext cx="1716688" cy="2383245"/>
                <a:chOff x="7281068" y="3704905"/>
                <a:chExt cx="1942872" cy="2383246"/>
              </a:xfrm>
            </p:grpSpPr>
            <p:graphicFrame>
              <p:nvGraphicFramePr>
                <p:cNvPr id="20" name="图示 19"/>
                <p:cNvGraphicFramePr/>
                <p:nvPr>
                  <p:extLst>
                    <p:ext uri="{D42A27DB-BD31-4B8C-83A1-F6EECF244321}">
                      <p14:modId xmlns:p14="http://schemas.microsoft.com/office/powerpoint/2010/main" val="2973773282"/>
                    </p:ext>
                  </p:extLst>
                </p:nvPr>
              </p:nvGraphicFramePr>
              <p:xfrm>
                <a:off x="7281068" y="4126283"/>
                <a:ext cx="1942872" cy="19618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525277" y="3704905"/>
                  <a:ext cx="1524728" cy="523220"/>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09009" y="1717816"/>
                <a:ext cx="1865823" cy="1746187"/>
                <a:chOff x="7244104" y="1765264"/>
                <a:chExt cx="2017192" cy="1704800"/>
              </a:xfrm>
            </p:grpSpPr>
            <p:sp>
              <p:nvSpPr>
                <p:cNvPr id="58" name="文本框 57"/>
                <p:cNvSpPr txBox="1"/>
                <p:nvPr/>
              </p:nvSpPr>
              <p:spPr>
                <a:xfrm>
                  <a:off x="7578823" y="1765264"/>
                  <a:ext cx="1531855" cy="510819"/>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244104" y="2274306"/>
                  <a:ext cx="2017192" cy="1195758"/>
                </a:xfrm>
                <a:prstGeom prst="rect">
                  <a:avLst/>
                </a:prstGeom>
              </p:spPr>
            </p:pic>
          </p:grpSp>
          <p:sp>
            <p:nvSpPr>
              <p:cNvPr id="10" name="圆角矩形 9"/>
              <p:cNvSpPr/>
              <p:nvPr/>
            </p:nvSpPr>
            <p:spPr>
              <a:xfrm>
                <a:off x="51951" y="1124744"/>
                <a:ext cx="8922881" cy="56166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47976" y="1124744"/>
                <a:ext cx="0" cy="5616624"/>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a:off x="51951" y="3933056"/>
                <a:ext cx="3296025" cy="0"/>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124744"/>
                <a:ext cx="0" cy="5616624"/>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107774" y="3933056"/>
                <a:ext cx="1867058" cy="0"/>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36223" y="2496631"/>
                <a:ext cx="558615"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86981" y="5198291"/>
                <a:ext cx="514503" cy="39094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47976" y="1504717"/>
              <a:ext cx="3759798" cy="0"/>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057735" y="1504717"/>
              <a:ext cx="1777781" cy="0"/>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119521" y="1185168"/>
              <a:ext cx="1816485" cy="338554"/>
            </a:xfrm>
            <a:prstGeom prst="rect">
              <a:avLst/>
            </a:prstGeom>
            <a:noFill/>
          </p:spPr>
          <p:txBody>
            <a:bodyPr wrap="square" rtlCol="0">
              <a:spAutoFit/>
            </a:bodyPr>
            <a:lstStyle/>
            <a:p>
              <a:r>
                <a:rPr lang="zh-CN" altLang="en-US" sz="1600" b="1" dirty="0"/>
                <a:t>关联和因果分析</a:t>
              </a:r>
            </a:p>
          </p:txBody>
        </p:sp>
      </p:grpSp>
    </p:spTree>
    <p:extLst>
      <p:ext uri="{BB962C8B-B14F-4D97-AF65-F5344CB8AC3E}">
        <p14:creationId xmlns:p14="http://schemas.microsoft.com/office/powerpoint/2010/main" val="76225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52936"/>
            <a:ext cx="1800200" cy="1800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工作总结</a:t>
            </a:r>
          </a:p>
        </p:txBody>
      </p:sp>
      <p:graphicFrame>
        <p:nvGraphicFramePr>
          <p:cNvPr id="6" name="图示 5"/>
          <p:cNvGraphicFramePr/>
          <p:nvPr>
            <p:extLst>
              <p:ext uri="{D42A27DB-BD31-4B8C-83A1-F6EECF244321}">
                <p14:modId xmlns:p14="http://schemas.microsoft.com/office/powerpoint/2010/main" val="2046792345"/>
              </p:ext>
            </p:extLst>
          </p:nvPr>
        </p:nvGraphicFramePr>
        <p:xfrm>
          <a:off x="2555776" y="1169008"/>
          <a:ext cx="5760640" cy="5212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67036" y="1753281"/>
            <a:ext cx="1012876" cy="369332"/>
          </a:xfrm>
          <a:prstGeom prst="rect">
            <a:avLst/>
          </a:prstGeom>
          <a:noFill/>
        </p:spPr>
        <p:txBody>
          <a:bodyPr wrap="square" rtlCol="0">
            <a:spAutoFit/>
          </a:bodyPr>
          <a:lstStyle/>
          <a:p>
            <a:r>
              <a:rPr lang="zh-CN" altLang="en-US" b="1" dirty="0"/>
              <a:t>工作一</a:t>
            </a:r>
          </a:p>
        </p:txBody>
      </p:sp>
      <p:sp>
        <p:nvSpPr>
          <p:cNvPr id="11" name="TextBox 10"/>
          <p:cNvSpPr txBox="1"/>
          <p:nvPr/>
        </p:nvSpPr>
        <p:spPr>
          <a:xfrm>
            <a:off x="3185406" y="3031419"/>
            <a:ext cx="972232" cy="369332"/>
          </a:xfrm>
          <a:prstGeom prst="rect">
            <a:avLst/>
          </a:prstGeom>
          <a:noFill/>
        </p:spPr>
        <p:txBody>
          <a:bodyPr wrap="square" rtlCol="0">
            <a:spAutoFit/>
          </a:bodyPr>
          <a:lstStyle/>
          <a:p>
            <a:r>
              <a:rPr lang="zh-CN" altLang="en-US" b="1" dirty="0"/>
              <a:t>工作二</a:t>
            </a:r>
          </a:p>
        </p:txBody>
      </p:sp>
      <p:sp>
        <p:nvSpPr>
          <p:cNvPr id="12" name="TextBox 11"/>
          <p:cNvSpPr txBox="1"/>
          <p:nvPr/>
        </p:nvSpPr>
        <p:spPr>
          <a:xfrm>
            <a:off x="3212567" y="4233906"/>
            <a:ext cx="917910" cy="369332"/>
          </a:xfrm>
          <a:prstGeom prst="rect">
            <a:avLst/>
          </a:prstGeom>
          <a:noFill/>
        </p:spPr>
        <p:txBody>
          <a:bodyPr wrap="square" rtlCol="0">
            <a:spAutoFit/>
          </a:bodyPr>
          <a:lstStyle/>
          <a:p>
            <a:r>
              <a:rPr lang="zh-CN" altLang="en-US" b="1" dirty="0"/>
              <a:t>工作三</a:t>
            </a:r>
          </a:p>
        </p:txBody>
      </p:sp>
      <p:sp>
        <p:nvSpPr>
          <p:cNvPr id="15" name="TextBox 14"/>
          <p:cNvSpPr txBox="1"/>
          <p:nvPr/>
        </p:nvSpPr>
        <p:spPr>
          <a:xfrm>
            <a:off x="2767036" y="5445224"/>
            <a:ext cx="1012876" cy="369332"/>
          </a:xfrm>
          <a:prstGeom prst="rect">
            <a:avLst/>
          </a:prstGeom>
          <a:noFill/>
        </p:spPr>
        <p:txBody>
          <a:bodyPr wrap="square" rtlCol="0">
            <a:spAutoFit/>
          </a:bodyPr>
          <a:lstStyle/>
          <a:p>
            <a:r>
              <a:rPr lang="zh-CN" altLang="en-US" b="1" dirty="0"/>
              <a:t>工作四</a:t>
            </a:r>
          </a:p>
        </p:txBody>
      </p:sp>
    </p:spTree>
    <p:extLst>
      <p:ext uri="{BB962C8B-B14F-4D97-AF65-F5344CB8AC3E}">
        <p14:creationId xmlns:p14="http://schemas.microsoft.com/office/powerpoint/2010/main" val="1182475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251520" y="905718"/>
            <a:ext cx="8784976" cy="3171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ltLang="zh-CN" dirty="0"/>
          </a:p>
        </p:txBody>
      </p:sp>
      <p:sp>
        <p:nvSpPr>
          <p:cNvPr id="2" name="标题 1"/>
          <p:cNvSpPr>
            <a:spLocks noGrp="1"/>
          </p:cNvSpPr>
          <p:nvPr>
            <p:ph type="title"/>
          </p:nvPr>
        </p:nvSpPr>
        <p:spPr>
          <a:xfrm>
            <a:off x="755576" y="0"/>
            <a:ext cx="8229600" cy="796950"/>
          </a:xfrm>
        </p:spPr>
        <p:txBody>
          <a:bodyPr/>
          <a:lstStyle/>
          <a:p>
            <a:r>
              <a:rPr lang="zh-CN" altLang="en-US" dirty="0"/>
              <a:t>蠕变机器学习现状调查</a:t>
            </a:r>
          </a:p>
        </p:txBody>
      </p:sp>
      <p:sp>
        <p:nvSpPr>
          <p:cNvPr id="4" name="TextBox 3"/>
          <p:cNvSpPr txBox="1"/>
          <p:nvPr/>
        </p:nvSpPr>
        <p:spPr>
          <a:xfrm>
            <a:off x="678362" y="905718"/>
            <a:ext cx="7200800" cy="369332"/>
          </a:xfrm>
          <a:prstGeom prst="rect">
            <a:avLst/>
          </a:prstGeom>
          <a:noFill/>
        </p:spPr>
        <p:txBody>
          <a:bodyPr wrap="square" rtlCol="0">
            <a:spAutoFit/>
          </a:bodyPr>
          <a:lstStyle/>
          <a:p>
            <a:r>
              <a:rPr lang="zh-CN" altLang="en-US" dirty="0"/>
              <a:t>来源一：</a:t>
            </a:r>
            <a:r>
              <a:rPr lang="en-US" altLang="zh-CN" dirty="0"/>
              <a:t> </a:t>
            </a:r>
            <a:r>
              <a:rPr lang="en-US" altLang="zh-CN" dirty="0" err="1"/>
              <a:t>google</a:t>
            </a:r>
            <a:r>
              <a:rPr lang="en-US" altLang="zh-CN" dirty="0"/>
              <a:t> scholar + science direct+</a:t>
            </a:r>
            <a:r>
              <a:rPr lang="zh-CN" altLang="en-US" dirty="0"/>
              <a:t>百度学术</a:t>
            </a:r>
            <a:r>
              <a:rPr lang="en-US" altLang="zh-CN" dirty="0"/>
              <a:t>(</a:t>
            </a:r>
            <a:r>
              <a:rPr lang="zh-CN" altLang="en-US" dirty="0"/>
              <a:t>包含各大数据库</a:t>
            </a:r>
            <a:r>
              <a:rPr lang="en-US" altLang="zh-CN" dirty="0"/>
              <a:t>)</a:t>
            </a:r>
            <a:endParaRPr lang="zh-CN" altLang="en-US" dirty="0"/>
          </a:p>
        </p:txBody>
      </p:sp>
      <p:sp>
        <p:nvSpPr>
          <p:cNvPr id="3" name="TextBox 2"/>
          <p:cNvSpPr txBox="1"/>
          <p:nvPr/>
        </p:nvSpPr>
        <p:spPr>
          <a:xfrm>
            <a:off x="696122" y="1379072"/>
            <a:ext cx="1224136" cy="369332"/>
          </a:xfrm>
          <a:prstGeom prst="rect">
            <a:avLst/>
          </a:prstGeom>
          <a:noFill/>
        </p:spPr>
        <p:txBody>
          <a:bodyPr wrap="square" rtlCol="0">
            <a:spAutoFit/>
          </a:bodyPr>
          <a:lstStyle/>
          <a:p>
            <a:r>
              <a:rPr lang="zh-CN" altLang="en-US" dirty="0"/>
              <a:t>一级搜索：</a:t>
            </a:r>
          </a:p>
        </p:txBody>
      </p:sp>
      <p:sp>
        <p:nvSpPr>
          <p:cNvPr id="5" name="TextBox 4"/>
          <p:cNvSpPr txBox="1"/>
          <p:nvPr/>
        </p:nvSpPr>
        <p:spPr>
          <a:xfrm>
            <a:off x="1920258" y="1400116"/>
            <a:ext cx="6151883"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dirty="0"/>
              <a:t>“Creep”, “Ni-based”, ”Nickel-based”, ”hot deformation”</a:t>
            </a:r>
            <a:endParaRPr lang="zh-CN" altLang="en-US" dirty="0"/>
          </a:p>
        </p:txBody>
      </p:sp>
      <p:sp>
        <p:nvSpPr>
          <p:cNvPr id="9" name="TextBox 8"/>
          <p:cNvSpPr txBox="1"/>
          <p:nvPr/>
        </p:nvSpPr>
        <p:spPr>
          <a:xfrm>
            <a:off x="2253951" y="1890655"/>
            <a:ext cx="6494513" cy="83099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600" dirty="0"/>
              <a:t>“Predict” , “prediction”, ”neural network”, ”SVR”, ”Bayesian”, </a:t>
            </a:r>
          </a:p>
          <a:p>
            <a:r>
              <a:rPr lang="en-US" altLang="zh-CN" sz="1600" dirty="0"/>
              <a:t> ”regression”, “Gaussian”,” cluster”, “decision tree”,”association Rule”</a:t>
            </a:r>
            <a:r>
              <a:rPr lang="zh-CN" altLang="en-US" sz="1600" dirty="0"/>
              <a:t>，</a:t>
            </a:r>
            <a:r>
              <a:rPr lang="en-US" altLang="zh-CN" sz="1600" dirty="0"/>
              <a:t>”deep learning”</a:t>
            </a:r>
            <a:r>
              <a:rPr lang="zh-CN" altLang="en-US" sz="1600" dirty="0"/>
              <a:t>，</a:t>
            </a:r>
            <a:r>
              <a:rPr lang="en-US" altLang="zh-CN" sz="1600" dirty="0"/>
              <a:t>”data mining”</a:t>
            </a:r>
            <a:r>
              <a:rPr lang="zh-CN" altLang="en-US" sz="1600" dirty="0"/>
              <a:t>，</a:t>
            </a:r>
            <a:r>
              <a:rPr lang="en-US" altLang="zh-CN" sz="1600" dirty="0"/>
              <a:t>”machine learning” ...</a:t>
            </a:r>
          </a:p>
        </p:txBody>
      </p:sp>
      <p:sp>
        <p:nvSpPr>
          <p:cNvPr id="10" name="TextBox 9"/>
          <p:cNvSpPr txBox="1"/>
          <p:nvPr/>
        </p:nvSpPr>
        <p:spPr>
          <a:xfrm>
            <a:off x="884809" y="1895382"/>
            <a:ext cx="1224136" cy="369332"/>
          </a:xfrm>
          <a:prstGeom prst="rect">
            <a:avLst/>
          </a:prstGeom>
          <a:noFill/>
        </p:spPr>
        <p:txBody>
          <a:bodyPr wrap="square" rtlCol="0">
            <a:spAutoFit/>
          </a:bodyPr>
          <a:lstStyle/>
          <a:p>
            <a:r>
              <a:rPr lang="zh-CN" altLang="en-US" dirty="0"/>
              <a:t>二级搜索：</a:t>
            </a:r>
          </a:p>
        </p:txBody>
      </p:sp>
      <p:sp>
        <p:nvSpPr>
          <p:cNvPr id="16" name="TextBox 15"/>
          <p:cNvSpPr txBox="1"/>
          <p:nvPr/>
        </p:nvSpPr>
        <p:spPr>
          <a:xfrm>
            <a:off x="678129" y="2775038"/>
            <a:ext cx="1224136" cy="369332"/>
          </a:xfrm>
          <a:prstGeom prst="rect">
            <a:avLst/>
          </a:prstGeom>
          <a:noFill/>
        </p:spPr>
        <p:txBody>
          <a:bodyPr wrap="square" rtlCol="0">
            <a:spAutoFit/>
          </a:bodyPr>
          <a:lstStyle/>
          <a:p>
            <a:r>
              <a:rPr lang="zh-CN" altLang="en-US" dirty="0"/>
              <a:t>一级搜索：</a:t>
            </a:r>
          </a:p>
        </p:txBody>
      </p:sp>
      <p:sp>
        <p:nvSpPr>
          <p:cNvPr id="17" name="TextBox 16"/>
          <p:cNvSpPr txBox="1"/>
          <p:nvPr/>
        </p:nvSpPr>
        <p:spPr>
          <a:xfrm>
            <a:off x="1895283" y="2797847"/>
            <a:ext cx="6151883"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dirty="0"/>
              <a:t>“</a:t>
            </a:r>
            <a:r>
              <a:rPr lang="zh-CN" altLang="en-US" dirty="0"/>
              <a:t>蠕变</a:t>
            </a:r>
            <a:r>
              <a:rPr lang="en-US" altLang="zh-CN" dirty="0"/>
              <a:t>”, “</a:t>
            </a:r>
            <a:r>
              <a:rPr lang="zh-CN" altLang="en-US" dirty="0"/>
              <a:t>镍基</a:t>
            </a:r>
            <a:r>
              <a:rPr lang="en-US" altLang="zh-CN" dirty="0"/>
              <a:t>”,”</a:t>
            </a:r>
            <a:r>
              <a:rPr lang="zh-CN" altLang="en-US" dirty="0"/>
              <a:t>单晶高温合金</a:t>
            </a:r>
            <a:r>
              <a:rPr lang="en-US" altLang="zh-CN" dirty="0"/>
              <a:t>”, “</a:t>
            </a:r>
            <a:r>
              <a:rPr lang="zh-CN" altLang="en-US" dirty="0"/>
              <a:t>热变行为</a:t>
            </a:r>
            <a:r>
              <a:rPr lang="en-US" altLang="zh-CN" dirty="0"/>
              <a:t>”</a:t>
            </a:r>
            <a:endParaRPr lang="zh-CN" altLang="en-US" dirty="0"/>
          </a:p>
        </p:txBody>
      </p:sp>
      <p:sp>
        <p:nvSpPr>
          <p:cNvPr id="18" name="TextBox 17"/>
          <p:cNvSpPr txBox="1"/>
          <p:nvPr/>
        </p:nvSpPr>
        <p:spPr>
          <a:xfrm>
            <a:off x="2228977" y="3288386"/>
            <a:ext cx="6422504"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dirty="0"/>
              <a:t>“</a:t>
            </a:r>
            <a:r>
              <a:rPr lang="zh-CN" altLang="en-US" dirty="0"/>
              <a:t>预测</a:t>
            </a:r>
            <a:r>
              <a:rPr lang="en-US" altLang="zh-CN" dirty="0"/>
              <a:t>”,”</a:t>
            </a:r>
            <a:r>
              <a:rPr lang="zh-CN" altLang="en-US" dirty="0"/>
              <a:t>神经网络</a:t>
            </a:r>
            <a:r>
              <a:rPr lang="en-US" altLang="zh-CN" dirty="0"/>
              <a:t>”,”</a:t>
            </a:r>
            <a:r>
              <a:rPr lang="zh-CN" altLang="en-US" dirty="0"/>
              <a:t>回归</a:t>
            </a:r>
            <a:r>
              <a:rPr lang="en-US" altLang="zh-CN" dirty="0"/>
              <a:t>”,”</a:t>
            </a:r>
            <a:r>
              <a:rPr lang="zh-CN" altLang="en-US" dirty="0"/>
              <a:t>高斯过程回归</a:t>
            </a:r>
            <a:r>
              <a:rPr lang="en-US" altLang="zh-CN" dirty="0"/>
              <a:t>”,”</a:t>
            </a:r>
            <a:r>
              <a:rPr lang="zh-CN" altLang="en-US" dirty="0"/>
              <a:t>贝叶斯回归</a:t>
            </a:r>
            <a:r>
              <a:rPr lang="en-US" altLang="zh-CN" dirty="0"/>
              <a:t>”,”</a:t>
            </a:r>
            <a:r>
              <a:rPr lang="zh-CN" altLang="en-US" dirty="0"/>
              <a:t>支持向量</a:t>
            </a:r>
            <a:r>
              <a:rPr lang="en-US" altLang="zh-CN" dirty="0"/>
              <a:t>”, ”</a:t>
            </a:r>
            <a:r>
              <a:rPr lang="zh-CN" altLang="en-US" dirty="0"/>
              <a:t>聚类</a:t>
            </a:r>
            <a:r>
              <a:rPr lang="en-US" altLang="zh-CN" dirty="0"/>
              <a:t>”, “</a:t>
            </a:r>
            <a:r>
              <a:rPr lang="zh-CN" altLang="en-US" dirty="0"/>
              <a:t>决策树</a:t>
            </a:r>
            <a:r>
              <a:rPr lang="en-US" altLang="zh-CN" dirty="0"/>
              <a:t>”, ”</a:t>
            </a:r>
            <a:r>
              <a:rPr lang="zh-CN" altLang="en-US" dirty="0"/>
              <a:t>关联规则</a:t>
            </a:r>
            <a:r>
              <a:rPr lang="en-US" altLang="zh-CN" dirty="0"/>
              <a:t>”,”</a:t>
            </a:r>
            <a:r>
              <a:rPr lang="zh-CN" altLang="en-US" dirty="0"/>
              <a:t>数据挖掘</a:t>
            </a:r>
            <a:r>
              <a:rPr lang="en-US" altLang="zh-CN" dirty="0"/>
              <a:t>’’,”</a:t>
            </a:r>
            <a:r>
              <a:rPr lang="zh-CN" altLang="en-US" dirty="0"/>
              <a:t>深度学习</a:t>
            </a:r>
            <a:r>
              <a:rPr lang="en-US" altLang="zh-CN" dirty="0"/>
              <a:t>”...</a:t>
            </a:r>
          </a:p>
        </p:txBody>
      </p:sp>
      <p:sp>
        <p:nvSpPr>
          <p:cNvPr id="19" name="TextBox 18"/>
          <p:cNvSpPr txBox="1"/>
          <p:nvPr/>
        </p:nvSpPr>
        <p:spPr>
          <a:xfrm>
            <a:off x="859834" y="3288386"/>
            <a:ext cx="1224136" cy="369332"/>
          </a:xfrm>
          <a:prstGeom prst="rect">
            <a:avLst/>
          </a:prstGeom>
          <a:noFill/>
        </p:spPr>
        <p:txBody>
          <a:bodyPr wrap="square" rtlCol="0">
            <a:spAutoFit/>
          </a:bodyPr>
          <a:lstStyle/>
          <a:p>
            <a:r>
              <a:rPr lang="zh-CN" altLang="en-US" dirty="0"/>
              <a:t>二级搜索：</a:t>
            </a:r>
          </a:p>
        </p:txBody>
      </p:sp>
      <p:sp>
        <p:nvSpPr>
          <p:cNvPr id="28" name="圆角矩形 27"/>
          <p:cNvSpPr/>
          <p:nvPr/>
        </p:nvSpPr>
        <p:spPr>
          <a:xfrm>
            <a:off x="259408" y="4221088"/>
            <a:ext cx="8784976" cy="208823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ltLang="zh-CN" dirty="0"/>
          </a:p>
        </p:txBody>
      </p:sp>
      <p:sp>
        <p:nvSpPr>
          <p:cNvPr id="38" name="TextBox 37"/>
          <p:cNvSpPr txBox="1"/>
          <p:nvPr/>
        </p:nvSpPr>
        <p:spPr>
          <a:xfrm>
            <a:off x="499039" y="4387006"/>
            <a:ext cx="7200800" cy="369332"/>
          </a:xfrm>
          <a:prstGeom prst="rect">
            <a:avLst/>
          </a:prstGeom>
          <a:noFill/>
        </p:spPr>
        <p:txBody>
          <a:bodyPr wrap="square" rtlCol="0">
            <a:spAutoFit/>
          </a:bodyPr>
          <a:lstStyle/>
          <a:p>
            <a:r>
              <a:rPr lang="zh-CN" altLang="en-US" dirty="0"/>
              <a:t>来源二：论文之间的相互引证</a:t>
            </a:r>
          </a:p>
        </p:txBody>
      </p:sp>
      <p:cxnSp>
        <p:nvCxnSpPr>
          <p:cNvPr id="53" name="肘形连接符 52"/>
          <p:cNvCxnSpPr>
            <a:stCxn id="5" idx="3"/>
            <a:endCxn id="9" idx="3"/>
          </p:cNvCxnSpPr>
          <p:nvPr/>
        </p:nvCxnSpPr>
        <p:spPr>
          <a:xfrm>
            <a:off x="8072141" y="1584782"/>
            <a:ext cx="676323" cy="619482"/>
          </a:xfrm>
          <a:prstGeom prst="bentConnector3">
            <a:avLst>
              <a:gd name="adj1" fmla="val 1338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17" idx="3"/>
            <a:endCxn id="18" idx="3"/>
          </p:cNvCxnSpPr>
          <p:nvPr/>
        </p:nvCxnSpPr>
        <p:spPr>
          <a:xfrm>
            <a:off x="8047166" y="2982513"/>
            <a:ext cx="604315" cy="629039"/>
          </a:xfrm>
          <a:prstGeom prst="bentConnector3">
            <a:avLst>
              <a:gd name="adj1" fmla="val 137828"/>
            </a:avLst>
          </a:prstGeom>
          <a:ln>
            <a:tailEnd type="arrow"/>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373" y="4734053"/>
            <a:ext cx="7400925" cy="157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直接连接符 12"/>
          <p:cNvCxnSpPr/>
          <p:nvPr/>
        </p:nvCxnSpPr>
        <p:spPr>
          <a:xfrm>
            <a:off x="1308190" y="5265204"/>
            <a:ext cx="1967666"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圆角矩形 6"/>
          <p:cNvSpPr/>
          <p:nvPr/>
        </p:nvSpPr>
        <p:spPr>
          <a:xfrm>
            <a:off x="1052488" y="2721652"/>
            <a:ext cx="7183040" cy="142730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通过搜索得到：</a:t>
            </a:r>
            <a:endParaRPr lang="en-US" altLang="zh-CN" sz="2400" dirty="0">
              <a:solidFill>
                <a:schemeClr val="tx1"/>
              </a:solidFill>
            </a:endParaRPr>
          </a:p>
          <a:p>
            <a:pPr algn="ctr"/>
            <a:r>
              <a:rPr lang="zh-CN" altLang="en-US" sz="2400" dirty="0">
                <a:solidFill>
                  <a:schemeClr val="tx1"/>
                </a:solidFill>
              </a:rPr>
              <a:t>国内蠕变机器学习</a:t>
            </a:r>
            <a:r>
              <a:rPr lang="en-US" altLang="zh-CN" sz="2400" dirty="0">
                <a:solidFill>
                  <a:schemeClr val="tx1"/>
                </a:solidFill>
              </a:rPr>
              <a:t>10</a:t>
            </a:r>
            <a:r>
              <a:rPr lang="zh-CN" altLang="en-US" sz="2400" dirty="0">
                <a:solidFill>
                  <a:schemeClr val="tx1"/>
                </a:solidFill>
              </a:rPr>
              <a:t>篇</a:t>
            </a:r>
            <a:endParaRPr lang="en-US" altLang="zh-CN" sz="2400" dirty="0">
              <a:solidFill>
                <a:schemeClr val="tx1"/>
              </a:solidFill>
            </a:endParaRPr>
          </a:p>
          <a:p>
            <a:pPr algn="ctr"/>
            <a:r>
              <a:rPr lang="zh-CN" altLang="en-US" sz="2400" dirty="0">
                <a:solidFill>
                  <a:schemeClr val="tx1"/>
                </a:solidFill>
              </a:rPr>
              <a:t>国外蠕变机器学习</a:t>
            </a:r>
            <a:r>
              <a:rPr lang="en-US" altLang="zh-CN" sz="2400" dirty="0">
                <a:solidFill>
                  <a:schemeClr val="tx1"/>
                </a:solidFill>
              </a:rPr>
              <a:t>7</a:t>
            </a:r>
            <a:r>
              <a:rPr lang="zh-CN" altLang="en-US" sz="2400" dirty="0">
                <a:solidFill>
                  <a:schemeClr val="tx1"/>
                </a:solidFill>
              </a:rPr>
              <a:t>篇</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940117"/>
            <a:ext cx="8709708" cy="3065870"/>
          </a:xfrm>
          <a:prstGeom prst="rect">
            <a:avLst/>
          </a:prstGeom>
          <a:ln w="76200">
            <a:solidFill>
              <a:srgbClr val="FF0000"/>
            </a:solidFill>
            <a:miter lim="800000"/>
            <a:headEnd/>
            <a:tailEnd/>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4428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0435" y="0"/>
            <a:ext cx="8229600" cy="796950"/>
          </a:xfrm>
        </p:spPr>
        <p:txBody>
          <a:bodyPr/>
          <a:lstStyle/>
          <a:p>
            <a:r>
              <a:rPr lang="zh-CN" altLang="en-US" dirty="0"/>
              <a:t>蠕变机器学习的研究现状</a:t>
            </a:r>
          </a:p>
        </p:txBody>
      </p:sp>
      <p:sp>
        <p:nvSpPr>
          <p:cNvPr id="5" name="TextBox 4"/>
          <p:cNvSpPr txBox="1"/>
          <p:nvPr/>
        </p:nvSpPr>
        <p:spPr>
          <a:xfrm>
            <a:off x="971600" y="5485806"/>
            <a:ext cx="1440160"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altLang="zh-CN" dirty="0"/>
              <a:t>90</a:t>
            </a:r>
            <a:r>
              <a:rPr lang="zh-CN" altLang="en-US" dirty="0"/>
              <a:t>年代之前</a:t>
            </a:r>
            <a:endParaRPr lang="en-US" altLang="zh-CN" dirty="0"/>
          </a:p>
          <a:p>
            <a:pPr algn="ctr"/>
            <a:r>
              <a:rPr lang="zh-CN" altLang="en-US" dirty="0"/>
              <a:t>摸索阶段</a:t>
            </a:r>
          </a:p>
        </p:txBody>
      </p:sp>
      <p:cxnSp>
        <p:nvCxnSpPr>
          <p:cNvPr id="7" name="直接箭头连接符 6"/>
          <p:cNvCxnSpPr/>
          <p:nvPr/>
        </p:nvCxnSpPr>
        <p:spPr>
          <a:xfrm>
            <a:off x="358056" y="5445224"/>
            <a:ext cx="7714276" cy="0"/>
          </a:xfrm>
          <a:prstGeom prst="straightConnector1">
            <a:avLst/>
          </a:prstGeom>
          <a:ln>
            <a:prstDash val="sysDot"/>
            <a:tailEnd type="arrow"/>
          </a:ln>
        </p:spPr>
        <p:style>
          <a:lnRef idx="3">
            <a:schemeClr val="accent4"/>
          </a:lnRef>
          <a:fillRef idx="0">
            <a:schemeClr val="accent4"/>
          </a:fillRef>
          <a:effectRef idx="2">
            <a:schemeClr val="accent4"/>
          </a:effectRef>
          <a:fontRef idx="minor">
            <a:schemeClr val="tx1"/>
          </a:fontRef>
        </p:style>
      </p:cxnSp>
      <p:sp>
        <p:nvSpPr>
          <p:cNvPr id="9" name="TextBox 8"/>
          <p:cNvSpPr txBox="1"/>
          <p:nvPr/>
        </p:nvSpPr>
        <p:spPr>
          <a:xfrm>
            <a:off x="0" y="5457233"/>
            <a:ext cx="1076152" cy="369332"/>
          </a:xfrm>
          <a:prstGeom prst="rect">
            <a:avLst/>
          </a:prstGeom>
          <a:noFill/>
        </p:spPr>
        <p:txBody>
          <a:bodyPr wrap="square" rtlCol="0">
            <a:spAutoFit/>
          </a:bodyPr>
          <a:lstStyle/>
          <a:p>
            <a:r>
              <a:rPr lang="zh-CN" altLang="en-US" dirty="0"/>
              <a:t>时间</a:t>
            </a:r>
          </a:p>
        </p:txBody>
      </p:sp>
      <p:sp>
        <p:nvSpPr>
          <p:cNvPr id="10" name="圆角矩形 9"/>
          <p:cNvSpPr/>
          <p:nvPr/>
        </p:nvSpPr>
        <p:spPr>
          <a:xfrm>
            <a:off x="862577" y="2420888"/>
            <a:ext cx="1620180" cy="72008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400" dirty="0"/>
              <a:t>多元线性回归</a:t>
            </a:r>
          </a:p>
        </p:txBody>
      </p:sp>
      <p:sp>
        <p:nvSpPr>
          <p:cNvPr id="11" name="圆角矩形 10"/>
          <p:cNvSpPr/>
          <p:nvPr/>
        </p:nvSpPr>
        <p:spPr>
          <a:xfrm>
            <a:off x="862577" y="1268760"/>
            <a:ext cx="1620180" cy="72008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400" dirty="0"/>
              <a:t>所有成分</a:t>
            </a:r>
          </a:p>
        </p:txBody>
      </p:sp>
      <p:cxnSp>
        <p:nvCxnSpPr>
          <p:cNvPr id="13" name="直接连接符 12"/>
          <p:cNvCxnSpPr/>
          <p:nvPr/>
        </p:nvCxnSpPr>
        <p:spPr>
          <a:xfrm flipV="1">
            <a:off x="674100" y="956455"/>
            <a:ext cx="0" cy="5094313"/>
          </a:xfrm>
          <a:prstGeom prst="line">
            <a:avLst/>
          </a:prstGeom>
          <a:ln>
            <a:prstDash val="solid"/>
          </a:ln>
        </p:spPr>
        <p:style>
          <a:lnRef idx="3">
            <a:schemeClr val="accent5"/>
          </a:lnRef>
          <a:fillRef idx="0">
            <a:schemeClr val="accent5"/>
          </a:fillRef>
          <a:effectRef idx="2">
            <a:schemeClr val="accent5"/>
          </a:effectRef>
          <a:fontRef idx="minor">
            <a:schemeClr val="tx1"/>
          </a:fontRef>
        </p:style>
      </p:cxnSp>
      <p:sp>
        <p:nvSpPr>
          <p:cNvPr id="15" name="TextBox 14"/>
          <p:cNvSpPr txBox="1"/>
          <p:nvPr/>
        </p:nvSpPr>
        <p:spPr>
          <a:xfrm>
            <a:off x="3679073" y="5515918"/>
            <a:ext cx="1440160"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altLang="zh-CN" dirty="0"/>
              <a:t>1990~2006</a:t>
            </a:r>
          </a:p>
          <a:p>
            <a:pPr algn="ctr"/>
            <a:r>
              <a:rPr lang="zh-CN" altLang="en-US" dirty="0"/>
              <a:t>发展阶段</a:t>
            </a:r>
          </a:p>
        </p:txBody>
      </p:sp>
      <p:sp>
        <p:nvSpPr>
          <p:cNvPr id="16" name="TextBox 15"/>
          <p:cNvSpPr txBox="1"/>
          <p:nvPr/>
        </p:nvSpPr>
        <p:spPr>
          <a:xfrm>
            <a:off x="6251681" y="5492024"/>
            <a:ext cx="144016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CN" dirty="0"/>
              <a:t>2006</a:t>
            </a:r>
            <a:r>
              <a:rPr lang="zh-CN" altLang="en-US" dirty="0"/>
              <a:t>年后</a:t>
            </a:r>
            <a:endParaRPr lang="en-US" altLang="zh-CN" dirty="0"/>
          </a:p>
          <a:p>
            <a:pPr algn="ctr"/>
            <a:r>
              <a:rPr lang="zh-CN" altLang="en-US" dirty="0"/>
              <a:t>加速发展</a:t>
            </a:r>
          </a:p>
        </p:txBody>
      </p:sp>
      <p:sp>
        <p:nvSpPr>
          <p:cNvPr id="17" name="圆角矩形 16"/>
          <p:cNvSpPr/>
          <p:nvPr/>
        </p:nvSpPr>
        <p:spPr>
          <a:xfrm>
            <a:off x="3563888" y="2420888"/>
            <a:ext cx="1620180" cy="72008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t>人工神经网络</a:t>
            </a:r>
          </a:p>
        </p:txBody>
      </p:sp>
      <p:sp>
        <p:nvSpPr>
          <p:cNvPr id="18" name="圆角矩形 17"/>
          <p:cNvSpPr/>
          <p:nvPr/>
        </p:nvSpPr>
        <p:spPr>
          <a:xfrm>
            <a:off x="3563888" y="1259181"/>
            <a:ext cx="1620180" cy="72008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t>成分、温度、</a:t>
            </a:r>
            <a:endParaRPr lang="en-US" altLang="zh-CN" sz="1400" dirty="0"/>
          </a:p>
          <a:p>
            <a:pPr algn="ctr"/>
            <a:r>
              <a:rPr lang="zh-CN" altLang="en-US" sz="1400" dirty="0"/>
              <a:t>应力</a:t>
            </a:r>
          </a:p>
        </p:txBody>
      </p:sp>
      <p:sp>
        <p:nvSpPr>
          <p:cNvPr id="23" name="圆角矩形 22"/>
          <p:cNvSpPr/>
          <p:nvPr/>
        </p:nvSpPr>
        <p:spPr>
          <a:xfrm>
            <a:off x="862577" y="4544467"/>
            <a:ext cx="1620180" cy="72008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400" dirty="0"/>
              <a:t>少有研究、想法简单、准确率不高</a:t>
            </a:r>
          </a:p>
        </p:txBody>
      </p:sp>
      <p:sp>
        <p:nvSpPr>
          <p:cNvPr id="24" name="圆角矩形 23"/>
          <p:cNvSpPr/>
          <p:nvPr/>
        </p:nvSpPr>
        <p:spPr>
          <a:xfrm>
            <a:off x="6156176" y="4540478"/>
            <a:ext cx="1620180" cy="7200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t>算法多样化、考虑的因素更多</a:t>
            </a:r>
          </a:p>
        </p:txBody>
      </p:sp>
      <p:cxnSp>
        <p:nvCxnSpPr>
          <p:cNvPr id="6" name="直接箭头连接符 5"/>
          <p:cNvCxnSpPr>
            <a:stCxn id="11" idx="2"/>
            <a:endCxn id="10" idx="0"/>
          </p:cNvCxnSpPr>
          <p:nvPr/>
        </p:nvCxnSpPr>
        <p:spPr>
          <a:xfrm>
            <a:off x="1672667" y="1988840"/>
            <a:ext cx="0" cy="432048"/>
          </a:xfrm>
          <a:prstGeom prst="straightConnector1">
            <a:avLst/>
          </a:prstGeom>
          <a:ln>
            <a:tailEnd type="arrow"/>
          </a:ln>
        </p:spPr>
        <p:style>
          <a:lnRef idx="3">
            <a:schemeClr val="lt1"/>
          </a:lnRef>
          <a:fillRef idx="1">
            <a:schemeClr val="accent3"/>
          </a:fillRef>
          <a:effectRef idx="1">
            <a:schemeClr val="accent3"/>
          </a:effectRef>
          <a:fontRef idx="minor">
            <a:schemeClr val="lt1"/>
          </a:fontRef>
        </p:style>
      </p:cxnSp>
      <p:sp>
        <p:nvSpPr>
          <p:cNvPr id="19" name="圆角矩形 18"/>
          <p:cNvSpPr/>
          <p:nvPr/>
        </p:nvSpPr>
        <p:spPr>
          <a:xfrm>
            <a:off x="868072" y="3573016"/>
            <a:ext cx="1620180" cy="72008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400" dirty="0"/>
              <a:t>蠕变寿命</a:t>
            </a:r>
          </a:p>
        </p:txBody>
      </p:sp>
      <p:cxnSp>
        <p:nvCxnSpPr>
          <p:cNvPr id="12" name="直接箭头连接符 11"/>
          <p:cNvCxnSpPr>
            <a:stCxn id="10" idx="2"/>
            <a:endCxn id="19" idx="0"/>
          </p:cNvCxnSpPr>
          <p:nvPr/>
        </p:nvCxnSpPr>
        <p:spPr>
          <a:xfrm>
            <a:off x="1672667" y="3140968"/>
            <a:ext cx="5495" cy="432048"/>
          </a:xfrm>
          <a:prstGeom prst="straightConnector1">
            <a:avLst/>
          </a:prstGeom>
          <a:ln>
            <a:tailEnd type="arrow"/>
          </a:ln>
        </p:spPr>
        <p:style>
          <a:lnRef idx="3">
            <a:schemeClr val="lt1"/>
          </a:lnRef>
          <a:fillRef idx="1">
            <a:schemeClr val="accent3"/>
          </a:fillRef>
          <a:effectRef idx="1">
            <a:schemeClr val="accent3"/>
          </a:effectRef>
          <a:fontRef idx="minor">
            <a:schemeClr val="lt1"/>
          </a:fontRef>
        </p:style>
      </p:cxnSp>
      <p:sp>
        <p:nvSpPr>
          <p:cNvPr id="25" name="圆角矩形 24"/>
          <p:cNvSpPr/>
          <p:nvPr/>
        </p:nvSpPr>
        <p:spPr>
          <a:xfrm>
            <a:off x="3563888" y="3573016"/>
            <a:ext cx="1620180" cy="72008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t>蠕变寿命</a:t>
            </a:r>
          </a:p>
        </p:txBody>
      </p:sp>
      <p:sp>
        <p:nvSpPr>
          <p:cNvPr id="26" name="圆角矩形 25"/>
          <p:cNvSpPr/>
          <p:nvPr/>
        </p:nvSpPr>
        <p:spPr>
          <a:xfrm>
            <a:off x="3589063" y="4544467"/>
            <a:ext cx="1620180" cy="72008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t>准算法更优、确率提高、只考虑了宏观因素</a:t>
            </a:r>
          </a:p>
        </p:txBody>
      </p:sp>
      <p:sp>
        <p:nvSpPr>
          <p:cNvPr id="29" name="圆角矩形 28"/>
          <p:cNvSpPr/>
          <p:nvPr/>
        </p:nvSpPr>
        <p:spPr>
          <a:xfrm>
            <a:off x="6156176" y="2416899"/>
            <a:ext cx="1620180" cy="7200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t>神经网络、深度置信网络等</a:t>
            </a:r>
          </a:p>
        </p:txBody>
      </p:sp>
      <p:sp>
        <p:nvSpPr>
          <p:cNvPr id="30" name="圆角矩形 29"/>
          <p:cNvSpPr/>
          <p:nvPr/>
        </p:nvSpPr>
        <p:spPr>
          <a:xfrm>
            <a:off x="6156176" y="1264771"/>
            <a:ext cx="1620180" cy="7200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t>成分、温度、应力、热处理参数、晶粒大小等</a:t>
            </a:r>
          </a:p>
        </p:txBody>
      </p:sp>
      <p:cxnSp>
        <p:nvCxnSpPr>
          <p:cNvPr id="31" name="直接箭头连接符 30"/>
          <p:cNvCxnSpPr>
            <a:stCxn id="30" idx="2"/>
            <a:endCxn id="29" idx="0"/>
          </p:cNvCxnSpPr>
          <p:nvPr/>
        </p:nvCxnSpPr>
        <p:spPr>
          <a:xfrm>
            <a:off x="6966266" y="1984851"/>
            <a:ext cx="0" cy="432048"/>
          </a:xfrm>
          <a:prstGeom prst="straightConnector1">
            <a:avLst/>
          </a:prstGeom>
          <a:ln>
            <a:tailEnd type="arrow"/>
          </a:ln>
        </p:spPr>
        <p:style>
          <a:lnRef idx="3">
            <a:schemeClr val="lt1"/>
          </a:lnRef>
          <a:fillRef idx="1">
            <a:schemeClr val="accent5"/>
          </a:fillRef>
          <a:effectRef idx="1">
            <a:schemeClr val="accent5"/>
          </a:effectRef>
          <a:fontRef idx="minor">
            <a:schemeClr val="lt1"/>
          </a:fontRef>
        </p:style>
      </p:cxnSp>
      <p:sp>
        <p:nvSpPr>
          <p:cNvPr id="32" name="圆角矩形 31"/>
          <p:cNvSpPr/>
          <p:nvPr/>
        </p:nvSpPr>
        <p:spPr>
          <a:xfrm>
            <a:off x="6161671" y="3569027"/>
            <a:ext cx="1620180" cy="7200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t>蠕变寿命、持久强度等</a:t>
            </a:r>
          </a:p>
        </p:txBody>
      </p:sp>
      <p:cxnSp>
        <p:nvCxnSpPr>
          <p:cNvPr id="33" name="直接箭头连接符 32"/>
          <p:cNvCxnSpPr>
            <a:stCxn id="29" idx="2"/>
            <a:endCxn id="32" idx="0"/>
          </p:cNvCxnSpPr>
          <p:nvPr/>
        </p:nvCxnSpPr>
        <p:spPr>
          <a:xfrm>
            <a:off x="6966266" y="3136979"/>
            <a:ext cx="5495" cy="432048"/>
          </a:xfrm>
          <a:prstGeom prst="straightConnector1">
            <a:avLst/>
          </a:prstGeom>
          <a:ln>
            <a:tailEnd type="arrow"/>
          </a:ln>
        </p:spPr>
        <p:style>
          <a:lnRef idx="3">
            <a:schemeClr val="lt1"/>
          </a:lnRef>
          <a:fillRef idx="1">
            <a:schemeClr val="accent5"/>
          </a:fillRef>
          <a:effectRef idx="1">
            <a:schemeClr val="accent5"/>
          </a:effectRef>
          <a:fontRef idx="minor">
            <a:schemeClr val="lt1"/>
          </a:fontRef>
        </p:style>
      </p:cxnSp>
      <p:cxnSp>
        <p:nvCxnSpPr>
          <p:cNvPr id="34" name="直接箭头连接符 33"/>
          <p:cNvCxnSpPr>
            <a:stCxn id="18" idx="2"/>
            <a:endCxn id="17" idx="0"/>
          </p:cNvCxnSpPr>
          <p:nvPr/>
        </p:nvCxnSpPr>
        <p:spPr>
          <a:xfrm>
            <a:off x="4373978" y="1979261"/>
            <a:ext cx="0" cy="441627"/>
          </a:xfrm>
          <a:prstGeom prst="straightConnector1">
            <a:avLst/>
          </a:prstGeom>
          <a:ln>
            <a:tailEnd type="arrow"/>
          </a:ln>
        </p:spPr>
        <p:style>
          <a:lnRef idx="3">
            <a:schemeClr val="lt1"/>
          </a:lnRef>
          <a:fillRef idx="1">
            <a:schemeClr val="accent4"/>
          </a:fillRef>
          <a:effectRef idx="1">
            <a:schemeClr val="accent4"/>
          </a:effectRef>
          <a:fontRef idx="minor">
            <a:schemeClr val="lt1"/>
          </a:fontRef>
        </p:style>
      </p:cxnSp>
      <p:cxnSp>
        <p:nvCxnSpPr>
          <p:cNvPr id="36" name="直接箭头连接符 35"/>
          <p:cNvCxnSpPr>
            <a:stCxn id="17" idx="2"/>
            <a:endCxn id="25" idx="0"/>
          </p:cNvCxnSpPr>
          <p:nvPr/>
        </p:nvCxnSpPr>
        <p:spPr>
          <a:xfrm>
            <a:off x="4373978" y="3140968"/>
            <a:ext cx="0" cy="432048"/>
          </a:xfrm>
          <a:prstGeom prst="straightConnector1">
            <a:avLst/>
          </a:prstGeom>
          <a:ln>
            <a:tailEnd type="arrow"/>
          </a:ln>
        </p:spPr>
        <p:style>
          <a:lnRef idx="3">
            <a:schemeClr val="lt1"/>
          </a:lnRef>
          <a:fillRef idx="1">
            <a:schemeClr val="accent4"/>
          </a:fillRef>
          <a:effectRef idx="1">
            <a:schemeClr val="accent4"/>
          </a:effectRef>
          <a:fontRef idx="minor">
            <a:schemeClr val="lt1"/>
          </a:fontRef>
        </p:style>
      </p:cxnSp>
      <p:sp>
        <p:nvSpPr>
          <p:cNvPr id="44" name="TextBox 43"/>
          <p:cNvSpPr txBox="1"/>
          <p:nvPr/>
        </p:nvSpPr>
        <p:spPr>
          <a:xfrm>
            <a:off x="0" y="1412776"/>
            <a:ext cx="716112" cy="369332"/>
          </a:xfrm>
          <a:prstGeom prst="rect">
            <a:avLst/>
          </a:prstGeom>
          <a:noFill/>
        </p:spPr>
        <p:txBody>
          <a:bodyPr wrap="square" rtlCol="0">
            <a:spAutoFit/>
          </a:bodyPr>
          <a:lstStyle/>
          <a:p>
            <a:r>
              <a:rPr lang="zh-CN" altLang="en-US" dirty="0"/>
              <a:t>输入</a:t>
            </a:r>
          </a:p>
        </p:txBody>
      </p:sp>
      <p:sp>
        <p:nvSpPr>
          <p:cNvPr id="45" name="TextBox 44"/>
          <p:cNvSpPr txBox="1"/>
          <p:nvPr/>
        </p:nvSpPr>
        <p:spPr>
          <a:xfrm>
            <a:off x="-25942" y="2592273"/>
            <a:ext cx="716112" cy="369332"/>
          </a:xfrm>
          <a:prstGeom prst="rect">
            <a:avLst/>
          </a:prstGeom>
          <a:noFill/>
        </p:spPr>
        <p:txBody>
          <a:bodyPr wrap="square" rtlCol="0">
            <a:spAutoFit/>
          </a:bodyPr>
          <a:lstStyle/>
          <a:p>
            <a:r>
              <a:rPr lang="zh-CN" altLang="en-US" dirty="0"/>
              <a:t>方法</a:t>
            </a:r>
          </a:p>
        </p:txBody>
      </p:sp>
      <p:sp>
        <p:nvSpPr>
          <p:cNvPr id="46" name="TextBox 45"/>
          <p:cNvSpPr txBox="1"/>
          <p:nvPr/>
        </p:nvSpPr>
        <p:spPr>
          <a:xfrm>
            <a:off x="-25942" y="3748390"/>
            <a:ext cx="716112" cy="369332"/>
          </a:xfrm>
          <a:prstGeom prst="rect">
            <a:avLst/>
          </a:prstGeom>
          <a:noFill/>
        </p:spPr>
        <p:txBody>
          <a:bodyPr wrap="square" rtlCol="0">
            <a:spAutoFit/>
          </a:bodyPr>
          <a:lstStyle/>
          <a:p>
            <a:r>
              <a:rPr lang="zh-CN" altLang="en-US" dirty="0"/>
              <a:t>输出</a:t>
            </a:r>
          </a:p>
        </p:txBody>
      </p:sp>
      <p:sp>
        <p:nvSpPr>
          <p:cNvPr id="48" name="右箭头 47"/>
          <p:cNvSpPr/>
          <p:nvPr/>
        </p:nvSpPr>
        <p:spPr>
          <a:xfrm>
            <a:off x="2699791" y="2780928"/>
            <a:ext cx="670125" cy="572075"/>
          </a:xfrm>
          <a:prstGeom prst="righ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364088" y="2850941"/>
            <a:ext cx="701644" cy="572075"/>
          </a:xfrm>
          <a:prstGeom prst="rightArrow">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42012" y="4715852"/>
            <a:ext cx="716112" cy="369332"/>
          </a:xfrm>
          <a:prstGeom prst="rect">
            <a:avLst/>
          </a:prstGeom>
          <a:noFill/>
        </p:spPr>
        <p:txBody>
          <a:bodyPr wrap="square" rtlCol="0">
            <a:spAutoFit/>
          </a:bodyPr>
          <a:lstStyle/>
          <a:p>
            <a:r>
              <a:rPr lang="zh-CN" altLang="en-US" dirty="0"/>
              <a:t>特点</a:t>
            </a:r>
          </a:p>
        </p:txBody>
      </p:sp>
      <p:sp>
        <p:nvSpPr>
          <p:cNvPr id="3" name="圆角矩形 2"/>
          <p:cNvSpPr/>
          <p:nvPr/>
        </p:nvSpPr>
        <p:spPr>
          <a:xfrm>
            <a:off x="78672" y="2852936"/>
            <a:ext cx="8813807" cy="17831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b="1" dirty="0">
                <a:solidFill>
                  <a:schemeClr val="tx1"/>
                </a:solidFill>
              </a:rPr>
              <a:t>总结：现有的机器学习在蠕变方面的应用，大部分是基于易获得影响蠕变的宏观因素数据，如成分、热处理等，缺少关于更微观的描述因子，最主要的原因是它们都难以获得。</a:t>
            </a:r>
          </a:p>
        </p:txBody>
      </p:sp>
    </p:spTree>
    <p:extLst>
      <p:ext uri="{BB962C8B-B14F-4D97-AF65-F5344CB8AC3E}">
        <p14:creationId xmlns:p14="http://schemas.microsoft.com/office/powerpoint/2010/main" val="411430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右箭头 89"/>
          <p:cNvSpPr/>
          <p:nvPr/>
        </p:nvSpPr>
        <p:spPr>
          <a:xfrm rot="1178444">
            <a:off x="3456420" y="4599332"/>
            <a:ext cx="557094" cy="31631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5576" y="24475"/>
            <a:ext cx="8229600" cy="796950"/>
          </a:xfrm>
        </p:spPr>
        <p:txBody>
          <a:bodyPr/>
          <a:lstStyle/>
          <a:p>
            <a:r>
              <a:rPr lang="zh-Hans" altLang="en-US" dirty="0"/>
              <a:t>我们的工作思路</a:t>
            </a:r>
            <a:endParaRPr lang="zh-CN" altLang="en-US" dirty="0"/>
          </a:p>
        </p:txBody>
      </p:sp>
      <p:grpSp>
        <p:nvGrpSpPr>
          <p:cNvPr id="35" name="组合 34"/>
          <p:cNvGrpSpPr/>
          <p:nvPr/>
        </p:nvGrpSpPr>
        <p:grpSpPr>
          <a:xfrm>
            <a:off x="1331746" y="1096465"/>
            <a:ext cx="7671082" cy="5228143"/>
            <a:chOff x="445357" y="760217"/>
            <a:chExt cx="8677388" cy="5797626"/>
          </a:xfrm>
        </p:grpSpPr>
        <p:grpSp>
          <p:nvGrpSpPr>
            <p:cNvPr id="1040" name="组合 1039"/>
            <p:cNvGrpSpPr/>
            <p:nvPr/>
          </p:nvGrpSpPr>
          <p:grpSpPr>
            <a:xfrm>
              <a:off x="660342" y="760217"/>
              <a:ext cx="8462403" cy="1905848"/>
              <a:chOff x="383764" y="1094530"/>
              <a:chExt cx="8554722" cy="2215231"/>
            </a:xfrm>
          </p:grpSpPr>
          <p:grpSp>
            <p:nvGrpSpPr>
              <p:cNvPr id="1035" name="组合 1034"/>
              <p:cNvGrpSpPr/>
              <p:nvPr/>
            </p:nvGrpSpPr>
            <p:grpSpPr>
              <a:xfrm>
                <a:off x="383764" y="1124741"/>
                <a:ext cx="6156606" cy="2185020"/>
                <a:chOff x="959516" y="1142703"/>
                <a:chExt cx="6320186" cy="2214289"/>
              </a:xfrm>
            </p:grpSpPr>
            <p:sp>
              <p:nvSpPr>
                <p:cNvPr id="8" name="圆角矩形 7"/>
                <p:cNvSpPr/>
                <p:nvPr/>
              </p:nvSpPr>
              <p:spPr>
                <a:xfrm>
                  <a:off x="959516" y="1173892"/>
                  <a:ext cx="1723577" cy="205055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2666653" y="2061833"/>
                  <a:ext cx="626370" cy="30438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269969" y="1173895"/>
                  <a:ext cx="1647770" cy="2092005"/>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547606" y="1173894"/>
                  <a:ext cx="1224136" cy="456497"/>
                </a:xfrm>
                <a:prstGeom prst="rect">
                  <a:avLst/>
                </a:prstGeom>
                <a:noFill/>
              </p:spPr>
              <p:txBody>
                <a:bodyPr wrap="square" rtlCol="0">
                  <a:spAutoFit/>
                </a:bodyPr>
                <a:lstStyle/>
                <a:p>
                  <a:r>
                    <a:rPr lang="zh-CN" altLang="en-US" sz="1600" dirty="0"/>
                    <a:t>模型建立</a:t>
                  </a:r>
                </a:p>
              </p:txBody>
            </p:sp>
            <p:sp>
              <p:nvSpPr>
                <p:cNvPr id="28" name="右箭头 27"/>
                <p:cNvSpPr/>
                <p:nvPr/>
              </p:nvSpPr>
              <p:spPr>
                <a:xfrm>
                  <a:off x="4964977" y="2052737"/>
                  <a:ext cx="680995" cy="31347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5654627" y="1142703"/>
                  <a:ext cx="1625073" cy="2123196"/>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876259" y="1173894"/>
                  <a:ext cx="1224136" cy="448978"/>
                </a:xfrm>
                <a:prstGeom prst="rect">
                  <a:avLst/>
                </a:prstGeom>
                <a:noFill/>
              </p:spPr>
              <p:txBody>
                <a:bodyPr wrap="square" rtlCol="0">
                  <a:spAutoFit/>
                </a:bodyPr>
                <a:lstStyle/>
                <a:p>
                  <a:r>
                    <a:rPr lang="zh-CN" altLang="en-US" sz="1600" dirty="0"/>
                    <a:t> 理论计算</a:t>
                  </a:r>
                </a:p>
              </p:txBody>
            </p:sp>
            <p:cxnSp>
              <p:nvCxnSpPr>
                <p:cNvPr id="25" name="直接连接符 24"/>
                <p:cNvCxnSpPr/>
                <p:nvPr/>
              </p:nvCxnSpPr>
              <p:spPr>
                <a:xfrm>
                  <a:off x="5654629" y="1592909"/>
                  <a:ext cx="162507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31" name="直接连接符 30"/>
                <p:cNvCxnSpPr>
                  <a:stCxn id="30" idx="2"/>
                  <a:endCxn id="29" idx="2"/>
                </p:cNvCxnSpPr>
                <p:nvPr/>
              </p:nvCxnSpPr>
              <p:spPr>
                <a:xfrm flipH="1">
                  <a:off x="6467163" y="1622872"/>
                  <a:ext cx="21164" cy="1643027"/>
                </a:xfrm>
                <a:prstGeom prst="line">
                  <a:avLst/>
                </a:prstGeom>
                <a:ln>
                  <a:solidFill>
                    <a:srgbClr val="33A8C7"/>
                  </a:solidFill>
                  <a:tailEnd type="none"/>
                </a:ln>
              </p:spPr>
              <p:style>
                <a:lnRef idx="2">
                  <a:schemeClr val="accent1"/>
                </a:lnRef>
                <a:fillRef idx="0">
                  <a:schemeClr val="accent1"/>
                </a:fillRef>
                <a:effectRef idx="1">
                  <a:schemeClr val="accent1"/>
                </a:effectRef>
                <a:fontRef idx="minor">
                  <a:schemeClr val="tx1"/>
                </a:fontRef>
              </p:style>
            </p:cxnSp>
            <p:cxnSp>
              <p:nvCxnSpPr>
                <p:cNvPr id="1028" name="直接连接符 1027"/>
                <p:cNvCxnSpPr/>
                <p:nvPr/>
              </p:nvCxnSpPr>
              <p:spPr>
                <a:xfrm>
                  <a:off x="3292666" y="1607238"/>
                  <a:ext cx="1625073" cy="0"/>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031" name="文本框 1030"/>
                <p:cNvSpPr txBox="1"/>
                <p:nvPr/>
              </p:nvSpPr>
              <p:spPr>
                <a:xfrm>
                  <a:off x="5681668" y="1618375"/>
                  <a:ext cx="690531" cy="1738617"/>
                </a:xfrm>
                <a:prstGeom prst="rect">
                  <a:avLst/>
                </a:prstGeom>
                <a:noFill/>
              </p:spPr>
              <p:txBody>
                <a:bodyPr vert="eaVert" wrap="square" rtlCol="0">
                  <a:spAutoFit/>
                </a:bodyPr>
                <a:lstStyle/>
                <a:p>
                  <a:r>
                    <a:rPr lang="zh-CN" altLang="en-US" sz="1200" dirty="0"/>
                    <a:t>第一性原理计算（</a:t>
                  </a:r>
                  <a:r>
                    <a:rPr lang="en-US" altLang="zh-CN" sz="1200" dirty="0"/>
                    <a:t>Dmol</a:t>
                  </a:r>
                  <a:r>
                    <a:rPr lang="zh-CN" altLang="en-US" sz="1200" dirty="0"/>
                    <a:t>、</a:t>
                  </a:r>
                  <a:r>
                    <a:rPr lang="en-US" altLang="zh-CN" sz="1200" dirty="0"/>
                    <a:t>EAM</a:t>
                  </a:r>
                  <a:r>
                    <a:rPr lang="en-US" altLang="zh-CN" sz="1400" dirty="0"/>
                    <a:t>)</a:t>
                  </a:r>
                  <a:endParaRPr lang="zh-CN" altLang="en-US" sz="1400" dirty="0"/>
                </a:p>
              </p:txBody>
            </p:sp>
            <p:sp>
              <p:nvSpPr>
                <p:cNvPr id="1034" name="文本框 1033"/>
                <p:cNvSpPr txBox="1"/>
                <p:nvPr/>
              </p:nvSpPr>
              <p:spPr>
                <a:xfrm>
                  <a:off x="6656980" y="1607238"/>
                  <a:ext cx="431018" cy="1738617"/>
                </a:xfrm>
                <a:prstGeom prst="rect">
                  <a:avLst/>
                </a:prstGeom>
                <a:noFill/>
              </p:spPr>
              <p:txBody>
                <a:bodyPr vert="eaVert" wrap="square" rtlCol="0">
                  <a:spAutoFit/>
                </a:bodyPr>
                <a:lstStyle/>
                <a:p>
                  <a:r>
                    <a:rPr lang="zh-CN" altLang="en-US" sz="1200" dirty="0"/>
                    <a:t>分子动力学方法</a:t>
                  </a:r>
                </a:p>
              </p:txBody>
            </p:sp>
          </p:grpSp>
          <p:sp>
            <p:nvSpPr>
              <p:cNvPr id="46" name="右箭头 45"/>
              <p:cNvSpPr/>
              <p:nvPr/>
            </p:nvSpPr>
            <p:spPr>
              <a:xfrm>
                <a:off x="6548799" y="2025645"/>
                <a:ext cx="537205" cy="30126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6" name="圆角矩形 1035"/>
              <p:cNvSpPr/>
              <p:nvPr/>
            </p:nvSpPr>
            <p:spPr>
              <a:xfrm>
                <a:off x="7075309" y="1094530"/>
                <a:ext cx="1863177" cy="2135500"/>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673337" y="3078262"/>
              <a:ext cx="1959450" cy="3436687"/>
              <a:chOff x="505178" y="3413205"/>
              <a:chExt cx="1959450" cy="3436687"/>
            </a:xfrm>
          </p:grpSpPr>
          <p:sp>
            <p:nvSpPr>
              <p:cNvPr id="51" name="TextBox 7"/>
              <p:cNvSpPr txBox="1"/>
              <p:nvPr/>
            </p:nvSpPr>
            <p:spPr>
              <a:xfrm>
                <a:off x="505178" y="5314035"/>
                <a:ext cx="1959450" cy="153585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l"/>
                </a:pPr>
                <a:r>
                  <a:rPr lang="zh-CN" altLang="en-US" sz="1400" dirty="0">
                    <a:solidFill>
                      <a:prstClr val="black"/>
                    </a:solidFill>
                  </a:rPr>
                  <a:t>给定不同成分</a:t>
                </a:r>
                <a:endParaRPr lang="en-US" altLang="zh-CN" sz="1400" dirty="0">
                  <a:solidFill>
                    <a:prstClr val="black"/>
                  </a:solidFill>
                </a:endParaRPr>
              </a:p>
              <a:p>
                <a:pPr marL="285750" indent="-285750">
                  <a:buFont typeface="Wingdings" panose="05000000000000000000" pitchFamily="2" charset="2"/>
                  <a:buChar char="l"/>
                </a:pPr>
                <a:r>
                  <a:rPr lang="zh-CN" altLang="en-US" sz="1400" dirty="0">
                    <a:solidFill>
                      <a:prstClr val="black"/>
                    </a:solidFill>
                  </a:rPr>
                  <a:t>给定不同热处理</a:t>
                </a:r>
                <a:endParaRPr lang="en-US" altLang="zh-CN" sz="1400" dirty="0">
                  <a:solidFill>
                    <a:prstClr val="black"/>
                  </a:solidFill>
                </a:endParaRPr>
              </a:p>
              <a:p>
                <a:pPr marL="285750" indent="-285750">
                  <a:buFont typeface="Wingdings" panose="05000000000000000000" pitchFamily="2" charset="2"/>
                  <a:buChar char="l"/>
                </a:pPr>
                <a:r>
                  <a:rPr lang="zh-CN" altLang="en-US" sz="1400" dirty="0">
                    <a:solidFill>
                      <a:prstClr val="black"/>
                    </a:solidFill>
                  </a:rPr>
                  <a:t>不同温度和应力</a:t>
                </a:r>
                <a:endParaRPr lang="en-US" altLang="zh-CN" sz="1400" dirty="0">
                  <a:solidFill>
                    <a:prstClr val="black"/>
                  </a:solidFill>
                </a:endParaRPr>
              </a:p>
              <a:p>
                <a:pPr marL="285750" indent="-285750">
                  <a:buFont typeface="Wingdings" panose="05000000000000000000" pitchFamily="2" charset="2"/>
                  <a:buChar char="l"/>
                </a:pPr>
                <a:r>
                  <a:rPr lang="en-US" altLang="zh-CN" sz="1400" dirty="0">
                    <a:solidFill>
                      <a:prstClr val="black"/>
                    </a:solidFill>
                  </a:rPr>
                  <a:t>...</a:t>
                </a:r>
                <a:endParaRPr lang="zh-CN" altLang="en-US" sz="1400" dirty="0">
                  <a:solidFill>
                    <a:prstClr val="black"/>
                  </a:solidFill>
                </a:endParaRPr>
              </a:p>
              <a:p>
                <a:endParaRPr lang="zh-CN" altLang="en-US" sz="1400" dirty="0">
                  <a:solidFill>
                    <a:prstClr val="black"/>
                  </a:solidFill>
                </a:endParaRPr>
              </a:p>
              <a:p>
                <a:endParaRPr lang="zh-CN" altLang="en-US" sz="1400" dirty="0">
                  <a:solidFill>
                    <a:prstClr val="black"/>
                  </a:solidFill>
                </a:endParaRPr>
              </a:p>
            </p:txBody>
          </p:sp>
          <p:sp>
            <p:nvSpPr>
              <p:cNvPr id="57" name="TextBox 44"/>
              <p:cNvSpPr txBox="1"/>
              <p:nvPr/>
            </p:nvSpPr>
            <p:spPr>
              <a:xfrm>
                <a:off x="567063" y="3413205"/>
                <a:ext cx="1853574" cy="1455367"/>
              </a:xfrm>
              <a:prstGeom prst="rect">
                <a:avLst/>
              </a:prstGeom>
              <a:solidFill>
                <a:schemeClr val="accent6">
                  <a:lumMod val="60000"/>
                  <a:lumOff val="40000"/>
                </a:schemeClr>
              </a:solidFill>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00" dirty="0">
                    <a:solidFill>
                      <a:srgbClr val="FF0000"/>
                    </a:solidFill>
                  </a:rPr>
                  <a:t>微观因素</a:t>
                </a:r>
                <a:r>
                  <a:rPr lang="en-US" altLang="zh-CN" sz="1300" dirty="0">
                    <a:solidFill>
                      <a:srgbClr val="FF0000"/>
                    </a:solidFill>
                  </a:rPr>
                  <a:t>(</a:t>
                </a:r>
                <a:r>
                  <a:rPr lang="zh-CN" altLang="en-US" sz="1300" dirty="0">
                    <a:solidFill>
                      <a:srgbClr val="FF0000"/>
                    </a:solidFill>
                  </a:rPr>
                  <a:t>难获得的</a:t>
                </a:r>
                <a:r>
                  <a:rPr lang="en-US" altLang="zh-CN" sz="1300" dirty="0">
                    <a:solidFill>
                      <a:srgbClr val="FF0000"/>
                    </a:solidFill>
                  </a:rPr>
                  <a:t>)</a:t>
                </a:r>
              </a:p>
              <a:p>
                <a:pPr marL="285750" indent="-285750">
                  <a:buFont typeface="Wingdings" pitchFamily="2" charset="2"/>
                  <a:buChar char="l"/>
                </a:pPr>
                <a:r>
                  <a:rPr lang="zh-CN" altLang="en-US" sz="1300" dirty="0">
                    <a:solidFill>
                      <a:prstClr val="black"/>
                    </a:solidFill>
                    <a:latin typeface="宋体"/>
                  </a:rPr>
                  <a:t>晶格错配度</a:t>
                </a:r>
                <a:endParaRPr lang="en-US" altLang="zh-CN" sz="1300" dirty="0">
                  <a:solidFill>
                    <a:prstClr val="black"/>
                  </a:solidFill>
                  <a:latin typeface="宋体"/>
                </a:endParaRPr>
              </a:p>
              <a:p>
                <a:pPr marL="285750" indent="-285750">
                  <a:buFont typeface="Wingdings" pitchFamily="2" charset="2"/>
                  <a:buChar char="l"/>
                </a:pPr>
                <a:r>
                  <a:rPr lang="zh-CN" altLang="en-US" sz="1300" dirty="0">
                    <a:solidFill>
                      <a:prstClr val="black"/>
                    </a:solidFill>
                    <a:latin typeface="宋体"/>
                  </a:rPr>
                  <a:t>扩散系数</a:t>
                </a:r>
                <a:endParaRPr lang="en-US" altLang="zh-CN" sz="1300" dirty="0">
                  <a:solidFill>
                    <a:prstClr val="black"/>
                  </a:solidFill>
                  <a:latin typeface="宋体"/>
                </a:endParaRPr>
              </a:p>
              <a:p>
                <a:pPr marL="285750" indent="-285750">
                  <a:buFont typeface="Wingdings" pitchFamily="2" charset="2"/>
                  <a:buChar char="l"/>
                </a:pPr>
                <a:r>
                  <a:rPr lang="zh-CN" altLang="en-US" sz="1300" dirty="0">
                    <a:solidFill>
                      <a:prstClr val="black"/>
                    </a:solidFill>
                    <a:latin typeface="宋体"/>
                  </a:rPr>
                  <a:t>扩散激活能</a:t>
                </a:r>
                <a:endParaRPr lang="en-US" altLang="zh-CN" sz="1300" dirty="0">
                  <a:solidFill>
                    <a:prstClr val="black"/>
                  </a:solidFill>
                  <a:latin typeface="宋体"/>
                </a:endParaRPr>
              </a:p>
              <a:p>
                <a:pPr marL="285750" indent="-285750">
                  <a:buFont typeface="Wingdings" pitchFamily="2" charset="2"/>
                  <a:buChar char="l"/>
                </a:pPr>
                <a:r>
                  <a:rPr lang="el-GR" altLang="zh-CN" sz="1300" dirty="0">
                    <a:solidFill>
                      <a:prstClr val="black"/>
                    </a:solidFill>
                    <a:latin typeface="宋体"/>
                  </a:rPr>
                  <a:t>γ</a:t>
                </a:r>
                <a:r>
                  <a:rPr lang="en-US" altLang="zh-CN" sz="1300" dirty="0">
                    <a:solidFill>
                      <a:prstClr val="black"/>
                    </a:solidFill>
                    <a:latin typeface="宋体"/>
                  </a:rPr>
                  <a:t>’</a:t>
                </a:r>
                <a:r>
                  <a:rPr lang="zh-CN" altLang="en-US" sz="1300" dirty="0">
                    <a:solidFill>
                      <a:prstClr val="black"/>
                    </a:solidFill>
                    <a:latin typeface="宋体"/>
                  </a:rPr>
                  <a:t>体积分数</a:t>
                </a:r>
                <a:endParaRPr lang="en-US" altLang="zh-CN" sz="1300" dirty="0">
                  <a:solidFill>
                    <a:prstClr val="black"/>
                  </a:solidFill>
                  <a:latin typeface="宋体"/>
                </a:endParaRPr>
              </a:p>
              <a:p>
                <a:pPr marL="285750" indent="-285750">
                  <a:buFont typeface="Wingdings" pitchFamily="2" charset="2"/>
                  <a:buChar char="l"/>
                </a:pPr>
                <a:r>
                  <a:rPr lang="en-US" altLang="zh-CN" sz="1300" dirty="0">
                    <a:solidFill>
                      <a:prstClr val="black"/>
                    </a:solidFill>
                    <a:latin typeface="宋体"/>
                  </a:rPr>
                  <a:t>…</a:t>
                </a:r>
              </a:p>
            </p:txBody>
          </p:sp>
        </p:grpSp>
        <p:sp>
          <p:nvSpPr>
            <p:cNvPr id="1039" name="矩形 1038"/>
            <p:cNvSpPr/>
            <p:nvPr/>
          </p:nvSpPr>
          <p:spPr>
            <a:xfrm>
              <a:off x="745573" y="4710542"/>
              <a:ext cx="1854291" cy="159079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1" name="文本框 1040"/>
            <p:cNvSpPr txBox="1"/>
            <p:nvPr/>
          </p:nvSpPr>
          <p:spPr>
            <a:xfrm>
              <a:off x="745573" y="4710542"/>
              <a:ext cx="1914139" cy="329190"/>
            </a:xfrm>
            <a:prstGeom prst="rect">
              <a:avLst/>
            </a:prstGeom>
            <a:noFill/>
          </p:spPr>
          <p:txBody>
            <a:bodyPr wrap="square" rtlCol="0">
              <a:spAutoFit/>
            </a:bodyPr>
            <a:lstStyle/>
            <a:p>
              <a:r>
                <a:rPr lang="zh-CN" altLang="en-US" sz="1300" dirty="0">
                  <a:solidFill>
                    <a:srgbClr val="FF0000"/>
                  </a:solidFill>
                </a:rPr>
                <a:t>宏观因素</a:t>
              </a:r>
              <a:r>
                <a:rPr lang="en-US" altLang="zh-CN" sz="1300" dirty="0">
                  <a:solidFill>
                    <a:srgbClr val="FF0000"/>
                  </a:solidFill>
                </a:rPr>
                <a:t>(</a:t>
              </a:r>
              <a:r>
                <a:rPr lang="zh-CN" altLang="en-US" sz="1300" dirty="0">
                  <a:solidFill>
                    <a:srgbClr val="FF0000"/>
                  </a:solidFill>
                </a:rPr>
                <a:t>易获得的</a:t>
              </a:r>
              <a:r>
                <a:rPr lang="en-US" altLang="zh-CN" sz="1300" dirty="0">
                  <a:solidFill>
                    <a:srgbClr val="FF0000"/>
                  </a:solidFill>
                </a:rPr>
                <a:t>)</a:t>
              </a:r>
              <a:endParaRPr lang="zh-CN" altLang="en-US" sz="1300" dirty="0">
                <a:solidFill>
                  <a:srgbClr val="FF0000"/>
                </a:solidFill>
              </a:endParaRPr>
            </a:p>
          </p:txBody>
        </p:sp>
        <p:sp>
          <p:nvSpPr>
            <p:cNvPr id="1051" name="圆角矩形 1050"/>
            <p:cNvSpPr/>
            <p:nvPr/>
          </p:nvSpPr>
          <p:spPr>
            <a:xfrm>
              <a:off x="445357" y="2715856"/>
              <a:ext cx="2403287" cy="3841987"/>
            </a:xfrm>
            <a:prstGeom prst="roundRect">
              <a:avLst/>
            </a:prstGeom>
            <a:no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263048" y="857502"/>
              <a:ext cx="1779657" cy="2477587"/>
            </a:xfrm>
            <a:prstGeom prst="rect">
              <a:avLst/>
            </a:prstGeom>
            <a:noFill/>
          </p:spPr>
          <p:txBody>
            <a:bodyPr wrap="square" rtlCol="0">
              <a:spAutoFit/>
            </a:bodyPr>
            <a:lstStyle/>
            <a:p>
              <a:pPr fontAlgn="t"/>
              <a:endParaRPr lang="en-US" altLang="zh-CN" sz="1100" dirty="0">
                <a:solidFill>
                  <a:schemeClr val="tx2"/>
                </a:solidFill>
              </a:endParaRPr>
            </a:p>
            <a:p>
              <a:pPr fontAlgn="t"/>
              <a:r>
                <a:rPr lang="zh-CN" altLang="en-US" sz="1100" dirty="0"/>
                <a:t>晶格常数</a:t>
              </a:r>
              <a:endParaRPr lang="en-US" altLang="zh-CN" sz="1100" dirty="0"/>
            </a:p>
            <a:p>
              <a:pPr fontAlgn="t"/>
              <a:r>
                <a:rPr lang="zh-CN" altLang="en-US" sz="1100" dirty="0"/>
                <a:t>晶格错配度</a:t>
              </a:r>
              <a:endParaRPr lang="en-US" altLang="zh-CN" sz="1100" dirty="0"/>
            </a:p>
            <a:p>
              <a:pPr fontAlgn="t"/>
              <a:r>
                <a:rPr lang="zh-CN" altLang="en-US" sz="1100" dirty="0"/>
                <a:t>结合能</a:t>
              </a:r>
              <a:endParaRPr lang="en-US" altLang="zh-CN" sz="1100" dirty="0"/>
            </a:p>
            <a:p>
              <a:pPr fontAlgn="t"/>
              <a:r>
                <a:rPr lang="zh-CN" altLang="en-US" sz="1100" dirty="0"/>
                <a:t>扩散系数</a:t>
              </a:r>
              <a:endParaRPr lang="en-US" altLang="zh-CN" sz="1100" dirty="0"/>
            </a:p>
            <a:p>
              <a:pPr fontAlgn="t"/>
              <a:r>
                <a:rPr lang="zh-CN" altLang="en-US" sz="1100" dirty="0"/>
                <a:t>扩散激活能</a:t>
              </a:r>
              <a:endParaRPr lang="en-US" altLang="zh-CN" sz="1100" dirty="0"/>
            </a:p>
            <a:p>
              <a:pPr fontAlgn="t"/>
              <a:r>
                <a:rPr lang="zh-CN" altLang="en-US" sz="1100" dirty="0"/>
                <a:t>空位形成能</a:t>
              </a:r>
              <a:endParaRPr lang="en-US" altLang="zh-CN" sz="1100" dirty="0"/>
            </a:p>
            <a:p>
              <a:pPr fontAlgn="t"/>
              <a:r>
                <a:rPr lang="zh-CN" altLang="en-US" sz="1100" dirty="0"/>
                <a:t>原子迁移能</a:t>
              </a:r>
              <a:endParaRPr lang="en-US" altLang="zh-CN" sz="1100" dirty="0"/>
            </a:p>
            <a:p>
              <a:pPr fontAlgn="t"/>
              <a:r>
                <a:rPr lang="en-US" altLang="zh-CN" sz="1100" dirty="0">
                  <a:solidFill>
                    <a:schemeClr val="tx2"/>
                  </a:solidFill>
                </a:rPr>
                <a:t>. ...</a:t>
              </a:r>
            </a:p>
            <a:p>
              <a:pPr fontAlgn="t"/>
              <a:endParaRPr lang="en-US" altLang="zh-CN" sz="1200" dirty="0">
                <a:solidFill>
                  <a:schemeClr val="tx2"/>
                </a:solidFill>
              </a:endParaRPr>
            </a:p>
            <a:p>
              <a:pPr fontAlgn="t"/>
              <a:endParaRPr lang="en-US" altLang="zh-CN" sz="1300" dirty="0">
                <a:solidFill>
                  <a:schemeClr val="tx2"/>
                </a:solidFill>
              </a:endParaRPr>
            </a:p>
            <a:p>
              <a:pPr fontAlgn="t"/>
              <a:endParaRPr lang="en-US" altLang="zh-CN" sz="1300" dirty="0">
                <a:solidFill>
                  <a:schemeClr val="tx2"/>
                </a:solidFill>
              </a:endParaRPr>
            </a:p>
          </p:txBody>
        </p:sp>
      </p:grpSp>
      <p:sp>
        <p:nvSpPr>
          <p:cNvPr id="113" name="右箭头 112"/>
          <p:cNvSpPr/>
          <p:nvPr/>
        </p:nvSpPr>
        <p:spPr>
          <a:xfrm>
            <a:off x="580257" y="4347285"/>
            <a:ext cx="744194" cy="27042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3" name="文本框 1082"/>
          <p:cNvSpPr txBox="1"/>
          <p:nvPr/>
        </p:nvSpPr>
        <p:spPr>
          <a:xfrm>
            <a:off x="514067" y="1590466"/>
            <a:ext cx="1232284" cy="281231"/>
          </a:xfrm>
          <a:prstGeom prst="rect">
            <a:avLst/>
          </a:prstGeom>
          <a:noFill/>
        </p:spPr>
        <p:txBody>
          <a:bodyPr wrap="square" rtlCol="0">
            <a:spAutoFit/>
          </a:bodyPr>
          <a:lstStyle/>
          <a:p>
            <a:r>
              <a:rPr lang="en-US" altLang="zh-CN" sz="1200" dirty="0">
                <a:solidFill>
                  <a:srgbClr val="33A8C7"/>
                </a:solidFill>
              </a:rPr>
              <a:t>49</a:t>
            </a:r>
            <a:r>
              <a:rPr lang="zh-CN" altLang="en-US" sz="1200" dirty="0">
                <a:solidFill>
                  <a:srgbClr val="33A8C7"/>
                </a:solidFill>
              </a:rPr>
              <a:t>篇文献数据</a:t>
            </a:r>
          </a:p>
        </p:txBody>
      </p:sp>
      <p:sp>
        <p:nvSpPr>
          <p:cNvPr id="1084" name="文本框 1083"/>
          <p:cNvSpPr txBox="1"/>
          <p:nvPr/>
        </p:nvSpPr>
        <p:spPr>
          <a:xfrm>
            <a:off x="518012" y="4129766"/>
            <a:ext cx="806440" cy="281231"/>
          </a:xfrm>
          <a:prstGeom prst="rect">
            <a:avLst/>
          </a:prstGeom>
          <a:noFill/>
        </p:spPr>
        <p:txBody>
          <a:bodyPr wrap="square" rtlCol="0">
            <a:spAutoFit/>
          </a:bodyPr>
          <a:lstStyle/>
          <a:p>
            <a:r>
              <a:rPr lang="zh-CN" altLang="en-US" sz="1200" dirty="0">
                <a:solidFill>
                  <a:schemeClr val="accent6">
                    <a:lumMod val="75000"/>
                  </a:schemeClr>
                </a:solidFill>
              </a:rPr>
              <a:t>蠕变数据</a:t>
            </a:r>
          </a:p>
        </p:txBody>
      </p:sp>
      <p:sp>
        <p:nvSpPr>
          <p:cNvPr id="129" name="右箭头 128"/>
          <p:cNvSpPr/>
          <p:nvPr/>
        </p:nvSpPr>
        <p:spPr>
          <a:xfrm>
            <a:off x="583863" y="1816179"/>
            <a:ext cx="865966" cy="24041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7" name="文本框 1086"/>
          <p:cNvSpPr txBox="1"/>
          <p:nvPr/>
        </p:nvSpPr>
        <p:spPr>
          <a:xfrm>
            <a:off x="1524644" y="1219814"/>
            <a:ext cx="1410808" cy="1406154"/>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t>不同组元</a:t>
            </a:r>
            <a:endParaRPr lang="en-US" altLang="zh-CN" sz="1400" dirty="0"/>
          </a:p>
          <a:p>
            <a:pPr marL="285750" indent="-285750">
              <a:buFont typeface="Wingdings" panose="05000000000000000000" pitchFamily="2" charset="2"/>
              <a:buChar char="l"/>
            </a:pPr>
            <a:r>
              <a:rPr lang="zh-CN" altLang="en-US" sz="1400" dirty="0"/>
              <a:t>原子堆垛结构</a:t>
            </a:r>
            <a:endParaRPr lang="en-US" altLang="zh-CN" sz="1400" dirty="0"/>
          </a:p>
          <a:p>
            <a:pPr marL="285750" indent="-285750">
              <a:buFont typeface="Wingdings" panose="05000000000000000000" pitchFamily="2" charset="2"/>
              <a:buChar char="l"/>
            </a:pPr>
            <a:r>
              <a:rPr lang="zh-CN" altLang="en-US" sz="1400" dirty="0"/>
              <a:t>超晶胞原子个数</a:t>
            </a:r>
            <a:endParaRPr lang="en-US" altLang="zh-CN" sz="1400" dirty="0"/>
          </a:p>
          <a:p>
            <a:pPr marL="285750" indent="-285750">
              <a:buFont typeface="Wingdings" panose="05000000000000000000" pitchFamily="2" charset="2"/>
              <a:buChar char="l"/>
            </a:pPr>
            <a:r>
              <a:rPr lang="en-US" altLang="zh-CN" sz="1400" dirty="0"/>
              <a:t>...</a:t>
            </a:r>
            <a:endParaRPr lang="zh-CN" altLang="en-US" sz="1400" dirty="0"/>
          </a:p>
        </p:txBody>
      </p:sp>
      <p:pic>
        <p:nvPicPr>
          <p:cNvPr id="100" name="图片 99"/>
          <p:cNvPicPr>
            <a:picLocks noChangeAspect="1"/>
          </p:cNvPicPr>
          <p:nvPr/>
        </p:nvPicPr>
        <p:blipFill>
          <a:blip r:embed="rId3"/>
          <a:stretch>
            <a:fillRect/>
          </a:stretch>
        </p:blipFill>
        <p:spPr>
          <a:xfrm>
            <a:off x="3563888" y="1581687"/>
            <a:ext cx="1283508" cy="980155"/>
          </a:xfrm>
          <a:prstGeom prst="rect">
            <a:avLst/>
          </a:prstGeom>
        </p:spPr>
      </p:pic>
      <p:grpSp>
        <p:nvGrpSpPr>
          <p:cNvPr id="135" name="组合 134"/>
          <p:cNvGrpSpPr/>
          <p:nvPr/>
        </p:nvGrpSpPr>
        <p:grpSpPr>
          <a:xfrm>
            <a:off x="7375312" y="4641537"/>
            <a:ext cx="1706493" cy="1479270"/>
            <a:chOff x="7563259" y="4038347"/>
            <a:chExt cx="1555970" cy="1394686"/>
          </a:xfrm>
        </p:grpSpPr>
        <p:sp>
          <p:nvSpPr>
            <p:cNvPr id="127" name="矩形 126"/>
            <p:cNvSpPr/>
            <p:nvPr/>
          </p:nvSpPr>
          <p:spPr>
            <a:xfrm>
              <a:off x="7563259" y="4078765"/>
              <a:ext cx="1493495" cy="1354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7567792" y="4038347"/>
              <a:ext cx="1551437" cy="1354268"/>
            </a:xfrm>
            <a:prstGeom prst="rect">
              <a:avLst/>
            </a:prstGeom>
            <a:noFill/>
          </p:spPr>
          <p:txBody>
            <a:bodyPr wrap="square" rtlCol="0">
              <a:spAutoFit/>
            </a:bodyPr>
            <a:lstStyle/>
            <a:p>
              <a:pPr algn="ctr"/>
              <a:r>
                <a:rPr lang="zh-CN" altLang="en-US" sz="1600" b="1" dirty="0"/>
                <a:t>输出属性</a:t>
              </a:r>
              <a:endParaRPr lang="en-US" altLang="zh-CN" sz="1600" b="1" dirty="0"/>
            </a:p>
            <a:p>
              <a:r>
                <a:rPr lang="zh-CN" altLang="en-US" sz="1300" dirty="0"/>
                <a:t>蠕变性能评价指标</a:t>
              </a:r>
              <a:endParaRPr lang="en-US" altLang="zh-CN" sz="1300" dirty="0"/>
            </a:p>
            <a:p>
              <a:pPr marL="285750" indent="-285750">
                <a:buFont typeface="Wingdings" panose="05000000000000000000" pitchFamily="2" charset="2"/>
                <a:buChar char="l"/>
              </a:pPr>
              <a:r>
                <a:rPr lang="zh-CN" altLang="en-US" sz="1400" dirty="0">
                  <a:solidFill>
                    <a:srgbClr val="FF0000"/>
                  </a:solidFill>
                </a:rPr>
                <a:t>蠕变断裂寿命</a:t>
              </a:r>
              <a:endParaRPr lang="en-US" altLang="zh-CN" sz="1400" dirty="0">
                <a:solidFill>
                  <a:srgbClr val="FF0000"/>
                </a:solidFill>
              </a:endParaRPr>
            </a:p>
            <a:p>
              <a:pPr marL="285750" indent="-285750">
                <a:buFont typeface="Wingdings" panose="05000000000000000000" pitchFamily="2" charset="2"/>
                <a:buChar char="l"/>
              </a:pPr>
              <a:r>
                <a:rPr lang="zh-CN" altLang="en-US" sz="1400" dirty="0"/>
                <a:t>持久强度</a:t>
              </a:r>
              <a:endParaRPr lang="en-US" altLang="zh-CN" sz="1400" dirty="0"/>
            </a:p>
            <a:p>
              <a:pPr marL="285750" indent="-285750">
                <a:buFont typeface="Wingdings" panose="05000000000000000000" pitchFamily="2" charset="2"/>
                <a:buChar char="l"/>
              </a:pPr>
              <a:r>
                <a:rPr lang="zh-CN" altLang="en-US" sz="1400" dirty="0"/>
                <a:t>持久塑形</a:t>
              </a:r>
              <a:endParaRPr lang="en-US" altLang="zh-CN" sz="1400" dirty="0"/>
            </a:p>
            <a:p>
              <a:pPr marL="285750" indent="-285750">
                <a:buFont typeface="Wingdings" panose="05000000000000000000" pitchFamily="2" charset="2"/>
                <a:buChar char="l"/>
              </a:pPr>
              <a:r>
                <a:rPr lang="en-US" altLang="zh-CN" sz="1400" dirty="0"/>
                <a:t>...</a:t>
              </a:r>
              <a:endParaRPr lang="zh-CN" altLang="en-US" sz="1400" dirty="0"/>
            </a:p>
          </p:txBody>
        </p:sp>
      </p:grpSp>
      <p:cxnSp>
        <p:nvCxnSpPr>
          <p:cNvPr id="139" name="直接箭头连接符 138"/>
          <p:cNvCxnSpPr>
            <a:stCxn id="29" idx="2"/>
          </p:cNvCxnSpPr>
          <p:nvPr/>
        </p:nvCxnSpPr>
        <p:spPr>
          <a:xfrm flipH="1">
            <a:off x="3179895" y="2745369"/>
            <a:ext cx="3033635" cy="9431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5" name="直接箭头连接符 154"/>
          <p:cNvCxnSpPr/>
          <p:nvPr/>
        </p:nvCxnSpPr>
        <p:spPr>
          <a:xfrm flipH="1">
            <a:off x="3192400" y="2752582"/>
            <a:ext cx="4981419" cy="15110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3" name="直接连接符 162"/>
          <p:cNvCxnSpPr>
            <a:stCxn id="1036" idx="0"/>
          </p:cNvCxnSpPr>
          <p:nvPr/>
        </p:nvCxnSpPr>
        <p:spPr>
          <a:xfrm flipH="1">
            <a:off x="8188161" y="1096465"/>
            <a:ext cx="1" cy="1648904"/>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7380287" y="1352193"/>
            <a:ext cx="1637239" cy="20423"/>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7499368" y="1090247"/>
            <a:ext cx="848993" cy="281231"/>
          </a:xfrm>
          <a:prstGeom prst="rect">
            <a:avLst/>
          </a:prstGeom>
          <a:noFill/>
        </p:spPr>
        <p:txBody>
          <a:bodyPr wrap="square" rtlCol="0">
            <a:spAutoFit/>
          </a:bodyPr>
          <a:lstStyle/>
          <a:p>
            <a:r>
              <a:rPr lang="zh-CN" altLang="en-US" sz="1200" dirty="0">
                <a:solidFill>
                  <a:srgbClr val="FF0000"/>
                </a:solidFill>
              </a:rPr>
              <a:t>扩散</a:t>
            </a:r>
          </a:p>
        </p:txBody>
      </p:sp>
      <p:sp>
        <p:nvSpPr>
          <p:cNvPr id="200" name="文本框 199"/>
          <p:cNvSpPr txBox="1"/>
          <p:nvPr/>
        </p:nvSpPr>
        <p:spPr>
          <a:xfrm>
            <a:off x="8171376" y="1092524"/>
            <a:ext cx="848993" cy="281231"/>
          </a:xfrm>
          <a:prstGeom prst="rect">
            <a:avLst/>
          </a:prstGeom>
          <a:noFill/>
        </p:spPr>
        <p:txBody>
          <a:bodyPr wrap="square" rtlCol="0">
            <a:spAutoFit/>
          </a:bodyPr>
          <a:lstStyle/>
          <a:p>
            <a:r>
              <a:rPr lang="zh-CN" altLang="en-US" sz="1200" dirty="0">
                <a:solidFill>
                  <a:srgbClr val="FF0000"/>
                </a:solidFill>
              </a:rPr>
              <a:t>错配位错</a:t>
            </a:r>
          </a:p>
        </p:txBody>
      </p:sp>
      <p:sp>
        <p:nvSpPr>
          <p:cNvPr id="169" name="文本框 168"/>
          <p:cNvSpPr txBox="1"/>
          <p:nvPr/>
        </p:nvSpPr>
        <p:spPr>
          <a:xfrm>
            <a:off x="8188161" y="1371478"/>
            <a:ext cx="830457" cy="1107996"/>
          </a:xfrm>
          <a:prstGeom prst="rect">
            <a:avLst/>
          </a:prstGeom>
          <a:noFill/>
        </p:spPr>
        <p:txBody>
          <a:bodyPr wrap="square" rtlCol="0">
            <a:spAutoFit/>
          </a:bodyPr>
          <a:lstStyle/>
          <a:p>
            <a:r>
              <a:rPr lang="zh-CN" altLang="en-US" sz="1100" dirty="0"/>
              <a:t>位错速率</a:t>
            </a:r>
            <a:endParaRPr lang="en-US" altLang="zh-CN" sz="1100" dirty="0"/>
          </a:p>
          <a:p>
            <a:r>
              <a:rPr lang="zh-CN" altLang="en-US" sz="1100" dirty="0"/>
              <a:t>裂纹扩展速率</a:t>
            </a:r>
            <a:endParaRPr lang="en-US" altLang="zh-CN" sz="1100" dirty="0"/>
          </a:p>
          <a:p>
            <a:r>
              <a:rPr lang="zh-CN" altLang="en-US" sz="1100" dirty="0"/>
              <a:t>位错密度</a:t>
            </a:r>
            <a:endParaRPr lang="en-US" altLang="zh-CN" sz="1100" dirty="0"/>
          </a:p>
          <a:p>
            <a:r>
              <a:rPr lang="zh-CN" altLang="en-US" sz="1100" dirty="0"/>
              <a:t>裂尖形状</a:t>
            </a:r>
            <a:endParaRPr lang="en-US" altLang="zh-CN" sz="1100" dirty="0"/>
          </a:p>
          <a:p>
            <a:r>
              <a:rPr lang="en-US" altLang="zh-CN" sz="1100" dirty="0"/>
              <a:t>...</a:t>
            </a:r>
          </a:p>
        </p:txBody>
      </p:sp>
      <p:sp>
        <p:nvSpPr>
          <p:cNvPr id="171" name="圆角矩形 170"/>
          <p:cNvSpPr/>
          <p:nvPr/>
        </p:nvSpPr>
        <p:spPr>
          <a:xfrm>
            <a:off x="7380287" y="2997414"/>
            <a:ext cx="1551783" cy="14530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p:cNvCxnSpPr/>
          <p:nvPr/>
        </p:nvCxnSpPr>
        <p:spPr>
          <a:xfrm>
            <a:off x="7387902" y="3299847"/>
            <a:ext cx="1606036" cy="23298"/>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75" name="文本框 174"/>
          <p:cNvSpPr txBox="1"/>
          <p:nvPr/>
        </p:nvSpPr>
        <p:spPr>
          <a:xfrm>
            <a:off x="7726176" y="3025241"/>
            <a:ext cx="1320709" cy="281231"/>
          </a:xfrm>
          <a:prstGeom prst="rect">
            <a:avLst/>
          </a:prstGeom>
          <a:noFill/>
        </p:spPr>
        <p:txBody>
          <a:bodyPr wrap="square" rtlCol="0">
            <a:spAutoFit/>
          </a:bodyPr>
          <a:lstStyle/>
          <a:p>
            <a:r>
              <a:rPr lang="zh-CN" altLang="en-US" sz="1200" dirty="0">
                <a:solidFill>
                  <a:srgbClr val="FF0000"/>
                </a:solidFill>
              </a:rPr>
              <a:t>力学性能</a:t>
            </a:r>
          </a:p>
        </p:txBody>
      </p:sp>
      <p:sp>
        <p:nvSpPr>
          <p:cNvPr id="176" name="下箭头 175"/>
          <p:cNvSpPr/>
          <p:nvPr/>
        </p:nvSpPr>
        <p:spPr>
          <a:xfrm rot="18169814">
            <a:off x="6987069" y="2581111"/>
            <a:ext cx="261613" cy="663835"/>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框 176"/>
          <p:cNvSpPr txBox="1"/>
          <p:nvPr/>
        </p:nvSpPr>
        <p:spPr>
          <a:xfrm>
            <a:off x="7695182" y="3313686"/>
            <a:ext cx="1448818" cy="1384995"/>
          </a:xfrm>
          <a:prstGeom prst="rect">
            <a:avLst/>
          </a:prstGeom>
          <a:noFill/>
        </p:spPr>
        <p:txBody>
          <a:bodyPr wrap="square" rtlCol="0">
            <a:spAutoFit/>
          </a:bodyPr>
          <a:lstStyle/>
          <a:p>
            <a:r>
              <a:rPr lang="zh-CN" altLang="en-US" sz="1400" dirty="0"/>
              <a:t>拉伸强度</a:t>
            </a:r>
            <a:endParaRPr lang="en-US" altLang="zh-CN" sz="1400" dirty="0"/>
          </a:p>
          <a:p>
            <a:r>
              <a:rPr lang="zh-CN" altLang="en-US" sz="1400" dirty="0"/>
              <a:t>剪切强度</a:t>
            </a:r>
            <a:endParaRPr lang="en-US" altLang="zh-CN" sz="1400" dirty="0"/>
          </a:p>
          <a:p>
            <a:r>
              <a:rPr lang="zh-CN" altLang="en-US" sz="1400" dirty="0"/>
              <a:t>延展性</a:t>
            </a:r>
            <a:endParaRPr lang="en-US" altLang="zh-CN" sz="1400" dirty="0"/>
          </a:p>
          <a:p>
            <a:r>
              <a:rPr lang="zh-CN" altLang="en-US" sz="1400" dirty="0"/>
              <a:t>脆性</a:t>
            </a:r>
            <a:endParaRPr lang="en-US" altLang="zh-CN" sz="1400" dirty="0"/>
          </a:p>
          <a:p>
            <a:r>
              <a:rPr lang="en-US" altLang="zh-CN" sz="1400" dirty="0"/>
              <a:t>...</a:t>
            </a:r>
          </a:p>
          <a:p>
            <a:endParaRPr lang="zh-CN" altLang="en-US" sz="1400" dirty="0"/>
          </a:p>
        </p:txBody>
      </p:sp>
      <p:sp>
        <p:nvSpPr>
          <p:cNvPr id="4" name="矩形 3"/>
          <p:cNvSpPr/>
          <p:nvPr/>
        </p:nvSpPr>
        <p:spPr>
          <a:xfrm>
            <a:off x="4569310" y="2849515"/>
            <a:ext cx="944466" cy="28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宋体" panose="02010600030101010101" pitchFamily="2" charset="-122"/>
                <a:ea typeface="宋体" panose="02010600030101010101" pitchFamily="2" charset="-122"/>
              </a:rPr>
              <a:t>③</a:t>
            </a:r>
            <a:endParaRPr lang="zh-CN" altLang="en-US" dirty="0">
              <a:solidFill>
                <a:schemeClr val="tx1">
                  <a:lumMod val="95000"/>
                  <a:lumOff val="5000"/>
                </a:schemeClr>
              </a:solidFill>
            </a:endParaRPr>
          </a:p>
        </p:txBody>
      </p:sp>
      <p:sp>
        <p:nvSpPr>
          <p:cNvPr id="67" name="矩形 66"/>
          <p:cNvSpPr/>
          <p:nvPr/>
        </p:nvSpPr>
        <p:spPr>
          <a:xfrm>
            <a:off x="4560059" y="3412541"/>
            <a:ext cx="953533" cy="3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宋体" panose="02010600030101010101" pitchFamily="2" charset="-122"/>
                <a:ea typeface="宋体" panose="02010600030101010101" pitchFamily="2" charset="-122"/>
              </a:rPr>
              <a:t>②</a:t>
            </a:r>
            <a:endParaRPr lang="zh-CN" altLang="en-US" dirty="0">
              <a:solidFill>
                <a:schemeClr val="tx1">
                  <a:lumMod val="95000"/>
                  <a:lumOff val="5000"/>
                </a:schemeClr>
              </a:solidFill>
            </a:endParaRPr>
          </a:p>
        </p:txBody>
      </p:sp>
      <p:sp>
        <p:nvSpPr>
          <p:cNvPr id="16" name="文本框 15"/>
          <p:cNvSpPr txBox="1"/>
          <p:nvPr/>
        </p:nvSpPr>
        <p:spPr>
          <a:xfrm>
            <a:off x="1860298" y="2843089"/>
            <a:ext cx="1099745" cy="343726"/>
          </a:xfrm>
          <a:prstGeom prst="rect">
            <a:avLst/>
          </a:prstGeom>
          <a:noFill/>
        </p:spPr>
        <p:txBody>
          <a:bodyPr wrap="square" rtlCol="0">
            <a:spAutoFit/>
          </a:bodyPr>
          <a:lstStyle/>
          <a:p>
            <a:r>
              <a:rPr lang="zh-CN" altLang="en-US" sz="1600" b="1" dirty="0"/>
              <a:t>输入属性</a:t>
            </a:r>
          </a:p>
        </p:txBody>
      </p:sp>
      <p:sp>
        <p:nvSpPr>
          <p:cNvPr id="3" name="文本框 2"/>
          <p:cNvSpPr txBox="1"/>
          <p:nvPr/>
        </p:nvSpPr>
        <p:spPr>
          <a:xfrm>
            <a:off x="120682" y="821425"/>
            <a:ext cx="461665" cy="1984419"/>
          </a:xfrm>
          <a:prstGeom prst="rect">
            <a:avLst/>
          </a:prstGeom>
          <a:solidFill>
            <a:srgbClr val="00B0F0"/>
          </a:solidFill>
        </p:spPr>
        <p:txBody>
          <a:bodyPr vert="eaVert" wrap="square" rtlCol="0">
            <a:spAutoFit/>
          </a:bodyPr>
          <a:lstStyle/>
          <a:p>
            <a:pPr algn="ctr"/>
            <a:r>
              <a:rPr lang="zh-CN" altLang="en-US" dirty="0"/>
              <a:t>王院士团队工作</a:t>
            </a:r>
          </a:p>
        </p:txBody>
      </p:sp>
      <p:sp>
        <p:nvSpPr>
          <p:cNvPr id="58" name="文本框 57"/>
          <p:cNvSpPr txBox="1"/>
          <p:nvPr/>
        </p:nvSpPr>
        <p:spPr>
          <a:xfrm>
            <a:off x="121455" y="2805844"/>
            <a:ext cx="461665" cy="2207332"/>
          </a:xfrm>
          <a:prstGeom prst="rect">
            <a:avLst/>
          </a:prstGeom>
          <a:solidFill>
            <a:schemeClr val="accent6">
              <a:lumMod val="60000"/>
              <a:lumOff val="40000"/>
            </a:schemeClr>
          </a:solidFill>
        </p:spPr>
        <p:txBody>
          <a:bodyPr vert="eaVert" wrap="square" rtlCol="0">
            <a:spAutoFit/>
          </a:bodyPr>
          <a:lstStyle/>
          <a:p>
            <a:pPr algn="ctr"/>
            <a:r>
              <a:rPr lang="zh-CN" altLang="en-US" dirty="0"/>
              <a:t>鲁老师团队工作</a:t>
            </a:r>
          </a:p>
        </p:txBody>
      </p:sp>
      <p:sp>
        <p:nvSpPr>
          <p:cNvPr id="59" name="文本框 58"/>
          <p:cNvSpPr txBox="1"/>
          <p:nvPr/>
        </p:nvSpPr>
        <p:spPr>
          <a:xfrm>
            <a:off x="122002" y="4955552"/>
            <a:ext cx="458957" cy="1646180"/>
          </a:xfrm>
          <a:prstGeom prst="rect">
            <a:avLst/>
          </a:prstGeom>
          <a:solidFill>
            <a:schemeClr val="accent4">
              <a:lumMod val="60000"/>
              <a:lumOff val="40000"/>
            </a:schemeClr>
          </a:solidFill>
        </p:spPr>
        <p:txBody>
          <a:bodyPr vert="eaVert" wrap="square" rtlCol="0">
            <a:spAutoFit/>
          </a:bodyPr>
          <a:lstStyle/>
          <a:p>
            <a:pPr algn="ctr"/>
            <a:r>
              <a:rPr lang="zh-CN" altLang="en-US" dirty="0"/>
              <a:t>基础性工作</a:t>
            </a:r>
          </a:p>
        </p:txBody>
      </p:sp>
      <p:sp>
        <p:nvSpPr>
          <p:cNvPr id="64" name="右箭头 63"/>
          <p:cNvSpPr/>
          <p:nvPr/>
        </p:nvSpPr>
        <p:spPr>
          <a:xfrm>
            <a:off x="580258" y="5354072"/>
            <a:ext cx="1016887" cy="31530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545954" y="5181436"/>
            <a:ext cx="806440" cy="281231"/>
          </a:xfrm>
          <a:prstGeom prst="rect">
            <a:avLst/>
          </a:prstGeom>
          <a:noFill/>
        </p:spPr>
        <p:txBody>
          <a:bodyPr wrap="square" rtlCol="0">
            <a:spAutoFit/>
          </a:bodyPr>
          <a:lstStyle/>
          <a:p>
            <a:r>
              <a:rPr lang="zh-CN" altLang="en-US" sz="1200" dirty="0">
                <a:solidFill>
                  <a:schemeClr val="accent4">
                    <a:lumMod val="75000"/>
                  </a:schemeClr>
                </a:solidFill>
              </a:rPr>
              <a:t>蠕变数据</a:t>
            </a:r>
          </a:p>
        </p:txBody>
      </p:sp>
      <p:sp>
        <p:nvSpPr>
          <p:cNvPr id="68" name="右箭头 67"/>
          <p:cNvSpPr/>
          <p:nvPr/>
        </p:nvSpPr>
        <p:spPr>
          <a:xfrm>
            <a:off x="3229105" y="5375098"/>
            <a:ext cx="700817" cy="35438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08597" y="4453442"/>
            <a:ext cx="3028723" cy="2063268"/>
            <a:chOff x="4218833" y="4453442"/>
            <a:chExt cx="3028770" cy="2063268"/>
          </a:xfrm>
        </p:grpSpPr>
        <p:sp>
          <p:nvSpPr>
            <p:cNvPr id="15" name="矩形 14"/>
            <p:cNvSpPr/>
            <p:nvPr/>
          </p:nvSpPr>
          <p:spPr>
            <a:xfrm>
              <a:off x="4264845" y="4453442"/>
              <a:ext cx="2921566" cy="206326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93146" y="4457728"/>
              <a:ext cx="2165105" cy="338554"/>
            </a:xfrm>
            <a:prstGeom prst="rect">
              <a:avLst/>
            </a:prstGeom>
            <a:noFill/>
          </p:spPr>
          <p:txBody>
            <a:bodyPr wrap="square" rtlCol="0">
              <a:spAutoFit/>
            </a:bodyPr>
            <a:lstStyle/>
            <a:p>
              <a:pPr algn="ctr"/>
              <a:r>
                <a:rPr lang="zh-CN" altLang="en-US" sz="1600" b="1" dirty="0"/>
                <a:t>机器学习方法</a:t>
              </a:r>
            </a:p>
          </p:txBody>
        </p:sp>
        <p:sp>
          <p:nvSpPr>
            <p:cNvPr id="18" name="文本框 17"/>
            <p:cNvSpPr txBox="1"/>
            <p:nvPr/>
          </p:nvSpPr>
          <p:spPr>
            <a:xfrm>
              <a:off x="4218833" y="4763288"/>
              <a:ext cx="3028770" cy="338554"/>
            </a:xfrm>
            <a:prstGeom prst="rect">
              <a:avLst/>
            </a:prstGeom>
            <a:noFill/>
          </p:spPr>
          <p:txBody>
            <a:bodyPr wrap="square" rtlCol="0">
              <a:spAutoFit/>
            </a:bodyPr>
            <a:lstStyle/>
            <a:p>
              <a:r>
                <a:rPr lang="zh-CN" altLang="en-US" sz="1600" dirty="0"/>
                <a:t>  决策树        </a:t>
              </a:r>
              <a:r>
                <a:rPr lang="en-US" altLang="zh-CN" sz="1600" dirty="0"/>
                <a:t>SVR         </a:t>
              </a:r>
              <a:r>
                <a:rPr lang="zh-CN" altLang="en-US" sz="1600" dirty="0"/>
                <a:t>神经网络  </a:t>
              </a:r>
              <a:r>
                <a:rPr lang="en-US" altLang="zh-CN" sz="1600" dirty="0"/>
                <a:t>...</a:t>
              </a:r>
              <a:endParaRPr lang="zh-CN" altLang="en-US" sz="1600" dirty="0"/>
            </a:p>
          </p:txBody>
        </p:sp>
        <p:pic>
          <p:nvPicPr>
            <p:cNvPr id="19" name="Picture 4" descr="http://s1.knowsky.com/20170221/ngnvdubua2w2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7363" y="5113385"/>
              <a:ext cx="920018" cy="911173"/>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5"/>
            <a:stretch>
              <a:fillRect/>
            </a:stretch>
          </p:blipFill>
          <p:spPr>
            <a:xfrm>
              <a:off x="5160266" y="5184243"/>
              <a:ext cx="1021166" cy="807622"/>
            </a:xfrm>
            <a:prstGeom prst="rect">
              <a:avLst/>
            </a:prstGeom>
            <a:noFill/>
          </p:spPr>
        </p:pic>
        <p:pic>
          <p:nvPicPr>
            <p:cNvPr id="23" name="Picture 10" descr="http://b.hiphotos.baidu.com/zhidao/pic/item/b812c8fcc3cec3fd6d5ca18ad188d43f869427e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227443" y="5244287"/>
              <a:ext cx="807962" cy="688718"/>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右箭头 78"/>
          <p:cNvSpPr/>
          <p:nvPr/>
        </p:nvSpPr>
        <p:spPr>
          <a:xfrm>
            <a:off x="6905847" y="5424257"/>
            <a:ext cx="505233" cy="35438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右箭头 80"/>
          <p:cNvSpPr/>
          <p:nvPr/>
        </p:nvSpPr>
        <p:spPr>
          <a:xfrm rot="1178444">
            <a:off x="6862033" y="5061998"/>
            <a:ext cx="557094" cy="31631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a:endCxn id="29" idx="2"/>
          </p:cNvCxnSpPr>
          <p:nvPr/>
        </p:nvCxnSpPr>
        <p:spPr>
          <a:xfrm flipV="1">
            <a:off x="3233985" y="2745369"/>
            <a:ext cx="2979546" cy="2436067"/>
          </a:xfrm>
          <a:prstGeom prst="bentConnector2">
            <a:avLst/>
          </a:prstGeom>
          <a:ln>
            <a:tailEnd type="none"/>
          </a:ln>
        </p:spPr>
        <p:style>
          <a:lnRef idx="3">
            <a:schemeClr val="accent2"/>
          </a:lnRef>
          <a:fillRef idx="0">
            <a:schemeClr val="accent2"/>
          </a:fillRef>
          <a:effectRef idx="2">
            <a:schemeClr val="accent2"/>
          </a:effectRef>
          <a:fontRef idx="minor">
            <a:schemeClr val="tx1"/>
          </a:fontRef>
        </p:style>
      </p:cxnSp>
      <p:sp>
        <p:nvSpPr>
          <p:cNvPr id="97" name="矩形 96"/>
          <p:cNvSpPr/>
          <p:nvPr/>
        </p:nvSpPr>
        <p:spPr>
          <a:xfrm>
            <a:off x="3123004" y="5176394"/>
            <a:ext cx="953533" cy="3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宋体" panose="02010600030101010101" pitchFamily="2" charset="-122"/>
                <a:ea typeface="宋体" panose="02010600030101010101" pitchFamily="2" charset="-122"/>
              </a:rPr>
              <a:t>①</a:t>
            </a:r>
            <a:endParaRPr lang="zh-CN" altLang="en-US" dirty="0">
              <a:solidFill>
                <a:schemeClr val="tx1">
                  <a:lumMod val="95000"/>
                  <a:lumOff val="5000"/>
                </a:schemeClr>
              </a:solidFill>
            </a:endParaRPr>
          </a:p>
        </p:txBody>
      </p:sp>
      <p:grpSp>
        <p:nvGrpSpPr>
          <p:cNvPr id="27" name="组合 26"/>
          <p:cNvGrpSpPr/>
          <p:nvPr/>
        </p:nvGrpSpPr>
        <p:grpSpPr>
          <a:xfrm>
            <a:off x="5652447" y="3112130"/>
            <a:ext cx="1577112" cy="1074417"/>
            <a:chOff x="5652447" y="3112130"/>
            <a:chExt cx="1577112" cy="1074417"/>
          </a:xfrm>
        </p:grpSpPr>
        <p:sp>
          <p:nvSpPr>
            <p:cNvPr id="6" name="流程图: 多文档 5"/>
            <p:cNvSpPr/>
            <p:nvPr/>
          </p:nvSpPr>
          <p:spPr>
            <a:xfrm>
              <a:off x="5652447" y="3112130"/>
              <a:ext cx="1481462" cy="1074417"/>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7"/>
            <a:stretch>
              <a:fillRect/>
            </a:stretch>
          </p:blipFill>
          <p:spPr>
            <a:xfrm>
              <a:off x="5797894" y="3520756"/>
              <a:ext cx="1005573" cy="482472"/>
            </a:xfrm>
            <a:prstGeom prst="rect">
              <a:avLst/>
            </a:prstGeom>
          </p:spPr>
        </p:pic>
        <p:sp>
          <p:nvSpPr>
            <p:cNvPr id="21" name="文本框 20"/>
            <p:cNvSpPr txBox="1"/>
            <p:nvPr/>
          </p:nvSpPr>
          <p:spPr>
            <a:xfrm>
              <a:off x="5742043" y="3291795"/>
              <a:ext cx="1487516" cy="276999"/>
            </a:xfrm>
            <a:prstGeom prst="rect">
              <a:avLst/>
            </a:prstGeom>
            <a:noFill/>
          </p:spPr>
          <p:txBody>
            <a:bodyPr wrap="square" rtlCol="0">
              <a:spAutoFit/>
            </a:bodyPr>
            <a:lstStyle/>
            <a:p>
              <a:r>
                <a:rPr lang="en-US" altLang="zh-CN" sz="1200" b="1" dirty="0">
                  <a:solidFill>
                    <a:schemeClr val="accent6">
                      <a:lumMod val="75000"/>
                    </a:schemeClr>
                  </a:solidFill>
                </a:rPr>
                <a:t>unlabeled data</a:t>
              </a:r>
              <a:endParaRPr lang="zh-CN" altLang="en-US" sz="1200" b="1" dirty="0">
                <a:solidFill>
                  <a:schemeClr val="accent6">
                    <a:lumMod val="75000"/>
                  </a:schemeClr>
                </a:solidFill>
              </a:endParaRPr>
            </a:p>
          </p:txBody>
        </p:sp>
      </p:grpSp>
      <p:sp>
        <p:nvSpPr>
          <p:cNvPr id="26" name="下箭头 25"/>
          <p:cNvSpPr/>
          <p:nvPr/>
        </p:nvSpPr>
        <p:spPr>
          <a:xfrm>
            <a:off x="6395978" y="4087804"/>
            <a:ext cx="346415" cy="379185"/>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下箭头 77"/>
          <p:cNvSpPr/>
          <p:nvPr/>
        </p:nvSpPr>
        <p:spPr>
          <a:xfrm rot="17959721">
            <a:off x="6950028" y="4638950"/>
            <a:ext cx="346415" cy="50868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4031207" y="1036782"/>
            <a:ext cx="3502487" cy="1618467"/>
            <a:chOff x="4031207" y="1036782"/>
            <a:chExt cx="3502487" cy="1618467"/>
          </a:xfrm>
        </p:grpSpPr>
        <p:sp>
          <p:nvSpPr>
            <p:cNvPr id="9" name="圆角矩形标注 8"/>
            <p:cNvSpPr/>
            <p:nvPr/>
          </p:nvSpPr>
          <p:spPr>
            <a:xfrm>
              <a:off x="4031207" y="1036782"/>
              <a:ext cx="3502487" cy="1618467"/>
            </a:xfrm>
            <a:prstGeom prst="wedgeRoundRect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045619" y="1080099"/>
              <a:ext cx="3452575" cy="1476979"/>
            </a:xfrm>
            <a:prstGeom prst="rect">
              <a:avLst/>
            </a:prstGeom>
            <a:noFill/>
          </p:spPr>
          <p:txBody>
            <a:bodyPr wrap="square" rtlCol="0">
              <a:spAutoFit/>
            </a:bodyPr>
            <a:lstStyle/>
            <a:p>
              <a:r>
                <a:rPr lang="zh-CN" altLang="en-US" b="1" dirty="0"/>
                <a:t>现有的机器学习在蠕变方面的应用，大部分是基于易获得影响蠕变的宏观因素，可以引入</a:t>
              </a:r>
              <a:r>
                <a:rPr lang="zh-CN" altLang="en-US" b="1" dirty="0">
                  <a:solidFill>
                    <a:srgbClr val="FF0000"/>
                  </a:solidFill>
                </a:rPr>
                <a:t>王院士</a:t>
              </a:r>
              <a:r>
                <a:rPr lang="en-US" altLang="zh-CN" b="1" dirty="0">
                  <a:solidFill>
                    <a:srgbClr val="FF0000"/>
                  </a:solidFill>
                </a:rPr>
                <a:t>49</a:t>
              </a:r>
              <a:r>
                <a:rPr lang="zh-CN" altLang="en-US" b="1" dirty="0">
                  <a:solidFill>
                    <a:srgbClr val="FF0000"/>
                  </a:solidFill>
                </a:rPr>
                <a:t>篇文献中提供的计算方法</a:t>
              </a:r>
              <a:r>
                <a:rPr lang="zh-CN" altLang="en-US" b="1" dirty="0"/>
                <a:t>来获得一些蠕变的微观描述因子</a:t>
              </a:r>
              <a:endParaRPr lang="zh-CN" altLang="en-US" dirty="0"/>
            </a:p>
          </p:txBody>
        </p:sp>
      </p:grpSp>
      <p:grpSp>
        <p:nvGrpSpPr>
          <p:cNvPr id="37" name="组合 36"/>
          <p:cNvGrpSpPr/>
          <p:nvPr/>
        </p:nvGrpSpPr>
        <p:grpSpPr>
          <a:xfrm>
            <a:off x="2803894" y="3861184"/>
            <a:ext cx="3174889" cy="1147486"/>
            <a:chOff x="2742287" y="3903048"/>
            <a:chExt cx="3174889" cy="1147486"/>
          </a:xfrm>
        </p:grpSpPr>
        <p:sp>
          <p:nvSpPr>
            <p:cNvPr id="80" name="右箭头 79"/>
            <p:cNvSpPr/>
            <p:nvPr/>
          </p:nvSpPr>
          <p:spPr>
            <a:xfrm rot="1178444">
              <a:off x="3454350" y="4351810"/>
              <a:ext cx="541349" cy="30498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标注 33"/>
            <p:cNvSpPr/>
            <p:nvPr/>
          </p:nvSpPr>
          <p:spPr>
            <a:xfrm rot="10800000">
              <a:off x="2742287" y="3903048"/>
              <a:ext cx="3174889" cy="1147486"/>
            </a:xfrm>
            <a:prstGeom prst="wedgeRoundRect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p:cNvSpPr txBox="1"/>
            <p:nvPr/>
          </p:nvSpPr>
          <p:spPr>
            <a:xfrm>
              <a:off x="2810315" y="3995677"/>
              <a:ext cx="3044989" cy="923330"/>
            </a:xfrm>
            <a:prstGeom prst="rect">
              <a:avLst/>
            </a:prstGeom>
            <a:noFill/>
          </p:spPr>
          <p:txBody>
            <a:bodyPr wrap="square" rtlCol="0">
              <a:spAutoFit/>
            </a:bodyPr>
            <a:lstStyle/>
            <a:p>
              <a:r>
                <a:rPr lang="zh-CN" altLang="en-US" b="1" dirty="0"/>
                <a:t>直接利用王院士</a:t>
              </a:r>
              <a:r>
                <a:rPr lang="en-US" altLang="zh-CN" b="1" dirty="0"/>
                <a:t>49</a:t>
              </a:r>
              <a:r>
                <a:rPr lang="zh-CN" altLang="en-US" b="1" dirty="0"/>
                <a:t>篇文献中通过理论计算得到的微观因素数据</a:t>
              </a:r>
            </a:p>
          </p:txBody>
        </p:sp>
      </p:grpSp>
      <p:grpSp>
        <p:nvGrpSpPr>
          <p:cNvPr id="40" name="组合 39"/>
          <p:cNvGrpSpPr/>
          <p:nvPr/>
        </p:nvGrpSpPr>
        <p:grpSpPr>
          <a:xfrm>
            <a:off x="1757609" y="5607274"/>
            <a:ext cx="2630551" cy="1151607"/>
            <a:chOff x="1769372" y="5607274"/>
            <a:chExt cx="2630551" cy="1151607"/>
          </a:xfrm>
        </p:grpSpPr>
        <p:sp>
          <p:nvSpPr>
            <p:cNvPr id="38" name="圆角矩形标注 37"/>
            <p:cNvSpPr/>
            <p:nvPr/>
          </p:nvSpPr>
          <p:spPr>
            <a:xfrm rot="10800000">
              <a:off x="1769372" y="5607274"/>
              <a:ext cx="2608051" cy="1151607"/>
            </a:xfrm>
            <a:prstGeom prst="wedgeRoundRectCallou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794068" y="5668376"/>
              <a:ext cx="2605855" cy="923330"/>
            </a:xfrm>
            <a:prstGeom prst="rect">
              <a:avLst/>
            </a:prstGeom>
            <a:noFill/>
          </p:spPr>
          <p:txBody>
            <a:bodyPr wrap="square" rtlCol="0">
              <a:spAutoFit/>
            </a:bodyPr>
            <a:lstStyle/>
            <a:p>
              <a:r>
                <a:rPr lang="zh-CN" altLang="en-US" b="1" dirty="0"/>
                <a:t>数据挖掘和机器学习方法在蠕变性能预测做了初步的探索性工作</a:t>
              </a:r>
            </a:p>
          </p:txBody>
        </p:sp>
      </p:grpSp>
    </p:spTree>
    <p:extLst>
      <p:ext uri="{BB962C8B-B14F-4D97-AF65-F5344CB8AC3E}">
        <p14:creationId xmlns:p14="http://schemas.microsoft.com/office/powerpoint/2010/main" val="67729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strips(downLeft)">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strips(upRight)">
                                      <p:cBhvr>
                                        <p:cTn id="34" dur="500"/>
                                        <p:tgtEl>
                                          <p:spTgt spid="42"/>
                                        </p:tgtEl>
                                      </p:cBhvr>
                                    </p:animEffect>
                                  </p:childTnLst>
                                </p:cTn>
                              </p:par>
                            </p:childTnLst>
                          </p:cTn>
                        </p:par>
                        <p:par>
                          <p:cTn id="35" fill="hold">
                            <p:stCondLst>
                              <p:cond delay="500"/>
                            </p:stCondLst>
                            <p:childTnLst>
                              <p:par>
                                <p:cTn id="36" presetID="18" presetClass="entr" presetSubtype="12"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strips(downLeft)">
                                      <p:cBhvr>
                                        <p:cTn id="38" dur="500"/>
                                        <p:tgtEl>
                                          <p:spTgt spid="13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3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strips(down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12"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strips(downLeft)">
                                      <p:cBhvr>
                                        <p:cTn id="6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7" grpId="0"/>
      <p:bldP spid="97" grpId="0"/>
      <p:bldP spid="26" grpId="0" animBg="1"/>
      <p:bldP spid="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636" y="-16396"/>
            <a:ext cx="8229600" cy="796950"/>
          </a:xfrm>
        </p:spPr>
        <p:txBody>
          <a:bodyPr>
            <a:normAutofit/>
          </a:bodyPr>
          <a:lstStyle/>
          <a:p>
            <a:r>
              <a:rPr lang="zh-CN" altLang="en-US" sz="2000" dirty="0">
                <a:effectLst/>
              </a:rPr>
              <a:t>基于机器学习的</a:t>
            </a:r>
            <a:r>
              <a:rPr lang="en-US" altLang="zh-CN" sz="2000" dirty="0">
                <a:effectLst/>
              </a:rPr>
              <a:t>NiCo-X</a:t>
            </a:r>
            <a:r>
              <a:rPr lang="zh-CN" altLang="zh-CN" sz="2000" dirty="0">
                <a:effectLst/>
              </a:rPr>
              <a:t>体系</a:t>
            </a:r>
            <a:r>
              <a:rPr lang="en-US" altLang="zh-CN" sz="2000" dirty="0">
                <a:effectLst/>
              </a:rPr>
              <a:t>Fcc</a:t>
            </a:r>
            <a:r>
              <a:rPr lang="zh-CN" altLang="zh-CN" sz="2000" dirty="0">
                <a:effectLst/>
              </a:rPr>
              <a:t>相形成</a:t>
            </a:r>
            <a:r>
              <a:rPr lang="zh-CN" altLang="en-US" sz="2000" dirty="0">
                <a:effectLst/>
              </a:rPr>
              <a:t>焓</a:t>
            </a:r>
            <a:r>
              <a:rPr lang="zh-CN" altLang="zh-CN" sz="2000" dirty="0">
                <a:effectLst/>
              </a:rPr>
              <a:t>的</a:t>
            </a:r>
            <a:r>
              <a:rPr lang="zh-CN" altLang="en-US" sz="2000" dirty="0">
                <a:effectLst/>
              </a:rPr>
              <a:t>高通量计算框架</a:t>
            </a:r>
            <a:endParaRPr lang="zh-CN" altLang="en-US" sz="2000" dirty="0"/>
          </a:p>
        </p:txBody>
      </p:sp>
      <p:graphicFrame>
        <p:nvGraphicFramePr>
          <p:cNvPr id="67" name="图示 66"/>
          <p:cNvGraphicFramePr/>
          <p:nvPr>
            <p:extLst>
              <p:ext uri="{D42A27DB-BD31-4B8C-83A1-F6EECF244321}">
                <p14:modId xmlns:p14="http://schemas.microsoft.com/office/powerpoint/2010/main" val="3795091121"/>
              </p:ext>
            </p:extLst>
          </p:nvPr>
        </p:nvGraphicFramePr>
        <p:xfrm>
          <a:off x="107504" y="240512"/>
          <a:ext cx="8958970" cy="175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0" name="直接连接符 39"/>
          <p:cNvCxnSpPr/>
          <p:nvPr/>
        </p:nvCxnSpPr>
        <p:spPr>
          <a:xfrm>
            <a:off x="3385868" y="1268761"/>
            <a:ext cx="0" cy="3744416"/>
          </a:xfrm>
          <a:prstGeom prst="line">
            <a:avLst/>
          </a:prstGeom>
          <a:ln w="101600">
            <a:solidFill>
              <a:schemeClr val="accent1">
                <a:lumMod val="40000"/>
                <a:lumOff val="60000"/>
              </a:schemeClr>
            </a:solidFill>
            <a:tailEnd type="none"/>
          </a:ln>
        </p:spPr>
        <p:style>
          <a:lnRef idx="1">
            <a:schemeClr val="accent5"/>
          </a:lnRef>
          <a:fillRef idx="0">
            <a:schemeClr val="accent5"/>
          </a:fillRef>
          <a:effectRef idx="0">
            <a:schemeClr val="accent5"/>
          </a:effectRef>
          <a:fontRef idx="minor">
            <a:schemeClr val="tx1"/>
          </a:fontRef>
        </p:style>
      </p:cxnSp>
      <p:pic>
        <p:nvPicPr>
          <p:cNvPr id="84" name="图片 83"/>
          <p:cNvPicPr>
            <a:picLocks noChangeAspect="1"/>
          </p:cNvPicPr>
          <p:nvPr/>
        </p:nvPicPr>
        <p:blipFill>
          <a:blip r:embed="rId7"/>
          <a:stretch>
            <a:fillRect/>
          </a:stretch>
        </p:blipFill>
        <p:spPr>
          <a:xfrm>
            <a:off x="3491881" y="1457701"/>
            <a:ext cx="2847204" cy="1467243"/>
          </a:xfrm>
          <a:prstGeom prst="rect">
            <a:avLst/>
          </a:prstGeom>
        </p:spPr>
      </p:pic>
      <p:pic>
        <p:nvPicPr>
          <p:cNvPr id="88" name="Picture 2" descr="https://timgsa.baidu.com/timg?image&amp;quality=80&amp;size=b9999_10000&amp;sec=1528092513702&amp;di=0be0b376c41c6e94084896622144bd0a&amp;imgtype=0&amp;src=http%3A%2F%2Fimg54.gkzhan.com%2F9%2F20160707%2F63603484478915323793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5538" y="3420713"/>
            <a:ext cx="2395796" cy="1413520"/>
          </a:xfrm>
          <a:prstGeom prst="rect">
            <a:avLst/>
          </a:prstGeom>
          <a:noFill/>
          <a:extLst>
            <a:ext uri="{909E8E84-426E-40DD-AFC4-6F175D3DCCD1}">
              <a14:hiddenFill xmlns:a14="http://schemas.microsoft.com/office/drawing/2010/main">
                <a:solidFill>
                  <a:srgbClr val="FFFFFF"/>
                </a:solidFill>
              </a14:hiddenFill>
            </a:ext>
          </a:extLst>
        </p:spPr>
      </p:pic>
      <p:sp>
        <p:nvSpPr>
          <p:cNvPr id="2048" name="圆角矩形 2047"/>
          <p:cNvSpPr/>
          <p:nvPr/>
        </p:nvSpPr>
        <p:spPr>
          <a:xfrm>
            <a:off x="6709279" y="1493935"/>
            <a:ext cx="2258957" cy="1466314"/>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6938278" y="1542272"/>
            <a:ext cx="1788076" cy="276999"/>
          </a:xfrm>
          <a:prstGeom prst="rect">
            <a:avLst/>
          </a:prstGeom>
          <a:noFill/>
        </p:spPr>
        <p:txBody>
          <a:bodyPr wrap="square" rtlCol="0">
            <a:spAutoFit/>
          </a:bodyPr>
          <a:lstStyle/>
          <a:p>
            <a:pPr algn="ctr"/>
            <a:r>
              <a:rPr lang="zh-CN" altLang="en-US" sz="1200" b="1" dirty="0"/>
              <a:t>样本构造</a:t>
            </a:r>
          </a:p>
        </p:txBody>
      </p:sp>
      <p:sp>
        <p:nvSpPr>
          <p:cNvPr id="2049" name="右箭头 2048"/>
          <p:cNvSpPr/>
          <p:nvPr/>
        </p:nvSpPr>
        <p:spPr>
          <a:xfrm>
            <a:off x="6372201" y="2064890"/>
            <a:ext cx="337077" cy="39643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 name="下箭头 2049"/>
          <p:cNvSpPr/>
          <p:nvPr/>
        </p:nvSpPr>
        <p:spPr>
          <a:xfrm>
            <a:off x="7625222" y="2810541"/>
            <a:ext cx="414188" cy="48119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3" name="左箭头 2052"/>
          <p:cNvSpPr/>
          <p:nvPr/>
        </p:nvSpPr>
        <p:spPr>
          <a:xfrm>
            <a:off x="6158138" y="3785024"/>
            <a:ext cx="452492" cy="386744"/>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6" name="矩形 2055"/>
          <p:cNvSpPr/>
          <p:nvPr/>
        </p:nvSpPr>
        <p:spPr>
          <a:xfrm>
            <a:off x="3571302" y="3242020"/>
            <a:ext cx="2586835" cy="155073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9" name="文本框 2058"/>
          <p:cNvSpPr txBox="1"/>
          <p:nvPr/>
        </p:nvSpPr>
        <p:spPr>
          <a:xfrm>
            <a:off x="4209411" y="3210464"/>
            <a:ext cx="1728193" cy="276999"/>
          </a:xfrm>
          <a:prstGeom prst="rect">
            <a:avLst/>
          </a:prstGeom>
          <a:noFill/>
        </p:spPr>
        <p:txBody>
          <a:bodyPr wrap="square" rtlCol="0">
            <a:spAutoFit/>
          </a:bodyPr>
          <a:lstStyle/>
          <a:p>
            <a:r>
              <a:rPr lang="zh-CN" altLang="en-US" sz="1200" b="1" dirty="0"/>
              <a:t>数据建模和分析</a:t>
            </a:r>
          </a:p>
        </p:txBody>
      </p:sp>
      <p:pic>
        <p:nvPicPr>
          <p:cNvPr id="2061" name="图片 2060"/>
          <p:cNvPicPr>
            <a:picLocks noChangeAspect="1"/>
          </p:cNvPicPr>
          <p:nvPr/>
        </p:nvPicPr>
        <p:blipFill>
          <a:blip r:embed="rId9"/>
          <a:stretch>
            <a:fillRect/>
          </a:stretch>
        </p:blipFill>
        <p:spPr>
          <a:xfrm>
            <a:off x="6907780" y="1819271"/>
            <a:ext cx="1861953" cy="1035796"/>
          </a:xfrm>
          <a:prstGeom prst="rect">
            <a:avLst/>
          </a:prstGeom>
        </p:spPr>
      </p:pic>
      <p:grpSp>
        <p:nvGrpSpPr>
          <p:cNvPr id="69" name="组合 68"/>
          <p:cNvGrpSpPr/>
          <p:nvPr/>
        </p:nvGrpSpPr>
        <p:grpSpPr>
          <a:xfrm>
            <a:off x="846992" y="1496219"/>
            <a:ext cx="1827893" cy="836122"/>
            <a:chOff x="415494" y="1641797"/>
            <a:chExt cx="1827893" cy="836122"/>
          </a:xfrm>
        </p:grpSpPr>
        <p:sp>
          <p:nvSpPr>
            <p:cNvPr id="118" name="圆角矩形 117"/>
            <p:cNvSpPr/>
            <p:nvPr/>
          </p:nvSpPr>
          <p:spPr>
            <a:xfrm>
              <a:off x="442344" y="1656419"/>
              <a:ext cx="1801043" cy="8215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9" name="文本框 118"/>
            <p:cNvSpPr txBox="1"/>
            <p:nvPr/>
          </p:nvSpPr>
          <p:spPr>
            <a:xfrm>
              <a:off x="415494" y="2086557"/>
              <a:ext cx="972092" cy="307777"/>
            </a:xfrm>
            <a:prstGeom prst="rect">
              <a:avLst/>
            </a:prstGeom>
            <a:noFill/>
          </p:spPr>
          <p:txBody>
            <a:bodyPr wrap="square" rtlCol="0">
              <a:spAutoFit/>
            </a:bodyPr>
            <a:lstStyle/>
            <a:p>
              <a:r>
                <a:rPr lang="en-US" altLang="zh-CN" sz="1400" b="1" dirty="0"/>
                <a:t>EMTO-CPA</a:t>
              </a:r>
              <a:endParaRPr lang="zh-CN" altLang="en-US" sz="1400" b="1" dirty="0"/>
            </a:p>
          </p:txBody>
        </p:sp>
        <p:sp>
          <p:nvSpPr>
            <p:cNvPr id="120" name="文本框 119"/>
            <p:cNvSpPr txBox="1"/>
            <p:nvPr/>
          </p:nvSpPr>
          <p:spPr>
            <a:xfrm>
              <a:off x="1525789" y="2066844"/>
              <a:ext cx="709517" cy="307777"/>
            </a:xfrm>
            <a:prstGeom prst="rect">
              <a:avLst/>
            </a:prstGeom>
            <a:noFill/>
          </p:spPr>
          <p:txBody>
            <a:bodyPr wrap="square" rtlCol="0">
              <a:spAutoFit/>
            </a:bodyPr>
            <a:lstStyle/>
            <a:p>
              <a:r>
                <a:rPr lang="en-US" altLang="zh-CN" sz="1400" b="1" dirty="0"/>
                <a:t>Kohler</a:t>
              </a:r>
              <a:endParaRPr lang="zh-CN" altLang="en-US" sz="1400" b="1" dirty="0"/>
            </a:p>
          </p:txBody>
        </p:sp>
        <p:cxnSp>
          <p:nvCxnSpPr>
            <p:cNvPr id="122" name="直接连接符 121"/>
            <p:cNvCxnSpPr/>
            <p:nvPr/>
          </p:nvCxnSpPr>
          <p:spPr>
            <a:xfrm flipV="1">
              <a:off x="432927" y="1940104"/>
              <a:ext cx="1810460" cy="18297"/>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23" name="文本框 122"/>
            <p:cNvSpPr txBox="1"/>
            <p:nvPr/>
          </p:nvSpPr>
          <p:spPr>
            <a:xfrm>
              <a:off x="620278" y="1641797"/>
              <a:ext cx="1534616" cy="284633"/>
            </a:xfrm>
            <a:prstGeom prst="rect">
              <a:avLst/>
            </a:prstGeom>
            <a:noFill/>
          </p:spPr>
          <p:txBody>
            <a:bodyPr wrap="square" rtlCol="0">
              <a:spAutoFit/>
            </a:bodyPr>
            <a:lstStyle/>
            <a:p>
              <a:r>
                <a:rPr lang="zh-CN" altLang="en-US" sz="1400" b="1" dirty="0"/>
                <a:t>材料学计算方法</a:t>
              </a:r>
            </a:p>
          </p:txBody>
        </p:sp>
        <p:sp>
          <p:nvSpPr>
            <p:cNvPr id="125" name="加号 124"/>
            <p:cNvSpPr/>
            <p:nvPr/>
          </p:nvSpPr>
          <p:spPr>
            <a:xfrm>
              <a:off x="1351151" y="2148868"/>
              <a:ext cx="201046" cy="178805"/>
            </a:xfrm>
            <a:prstGeom prst="mathPlus">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74" name="下箭头 73"/>
          <p:cNvSpPr/>
          <p:nvPr/>
        </p:nvSpPr>
        <p:spPr>
          <a:xfrm>
            <a:off x="959770" y="2367966"/>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下箭头 143"/>
          <p:cNvSpPr/>
          <p:nvPr/>
        </p:nvSpPr>
        <p:spPr>
          <a:xfrm>
            <a:off x="2169700" y="2367966"/>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a:off x="451046" y="2798506"/>
            <a:ext cx="1205217" cy="85274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48" name="圆角矩形 147"/>
          <p:cNvSpPr/>
          <p:nvPr/>
        </p:nvSpPr>
        <p:spPr>
          <a:xfrm>
            <a:off x="1852016" y="2780928"/>
            <a:ext cx="1174999" cy="884689"/>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85" name="文本框 84"/>
          <p:cNvSpPr txBox="1"/>
          <p:nvPr/>
        </p:nvSpPr>
        <p:spPr>
          <a:xfrm>
            <a:off x="530236" y="2780928"/>
            <a:ext cx="1161444" cy="276999"/>
          </a:xfrm>
          <a:prstGeom prst="rect">
            <a:avLst/>
          </a:prstGeom>
          <a:noFill/>
        </p:spPr>
        <p:txBody>
          <a:bodyPr wrap="square" rtlCol="0">
            <a:spAutoFit/>
          </a:bodyPr>
          <a:lstStyle/>
          <a:p>
            <a:r>
              <a:rPr lang="zh-CN" altLang="en-US" sz="1200" b="1" dirty="0">
                <a:solidFill>
                  <a:srgbClr val="FF0000"/>
                </a:solidFill>
              </a:rPr>
              <a:t>无对应关系</a:t>
            </a:r>
          </a:p>
        </p:txBody>
      </p:sp>
      <p:sp>
        <p:nvSpPr>
          <p:cNvPr id="86" name="文本框 85"/>
          <p:cNvSpPr txBox="1"/>
          <p:nvPr/>
        </p:nvSpPr>
        <p:spPr>
          <a:xfrm>
            <a:off x="451047" y="3083530"/>
            <a:ext cx="1126028" cy="461665"/>
          </a:xfrm>
          <a:prstGeom prst="rect">
            <a:avLst/>
          </a:prstGeom>
          <a:noFill/>
        </p:spPr>
        <p:txBody>
          <a:bodyPr wrap="square" rtlCol="0">
            <a:spAutoFit/>
          </a:bodyPr>
          <a:lstStyle/>
          <a:p>
            <a:pPr algn="ctr"/>
            <a:r>
              <a:rPr lang="zh-CN" altLang="en-US" sz="1200" b="1" dirty="0"/>
              <a:t>二元、三元系形成焓数据</a:t>
            </a:r>
          </a:p>
        </p:txBody>
      </p:sp>
      <p:sp>
        <p:nvSpPr>
          <p:cNvPr id="151" name="文本框 150"/>
          <p:cNvSpPr txBox="1"/>
          <p:nvPr/>
        </p:nvSpPr>
        <p:spPr>
          <a:xfrm>
            <a:off x="1971650" y="2769925"/>
            <a:ext cx="1161444" cy="276999"/>
          </a:xfrm>
          <a:prstGeom prst="rect">
            <a:avLst/>
          </a:prstGeom>
          <a:noFill/>
        </p:spPr>
        <p:txBody>
          <a:bodyPr wrap="square" rtlCol="0">
            <a:spAutoFit/>
          </a:bodyPr>
          <a:lstStyle/>
          <a:p>
            <a:r>
              <a:rPr lang="zh-CN" altLang="en-US" sz="1200" b="1" dirty="0">
                <a:solidFill>
                  <a:srgbClr val="FF0000"/>
                </a:solidFill>
              </a:rPr>
              <a:t>有对应关系</a:t>
            </a:r>
          </a:p>
        </p:txBody>
      </p:sp>
      <p:sp>
        <p:nvSpPr>
          <p:cNvPr id="87" name="矩形 86"/>
          <p:cNvSpPr/>
          <p:nvPr/>
        </p:nvSpPr>
        <p:spPr>
          <a:xfrm>
            <a:off x="1883172" y="3082204"/>
            <a:ext cx="1129597" cy="461665"/>
          </a:xfrm>
          <a:prstGeom prst="rect">
            <a:avLst/>
          </a:prstGeom>
        </p:spPr>
        <p:txBody>
          <a:bodyPr wrap="square">
            <a:spAutoFit/>
          </a:bodyPr>
          <a:lstStyle/>
          <a:p>
            <a:pPr algn="ctr"/>
            <a:r>
              <a:rPr lang="zh-CN" altLang="en-US" sz="1200" b="1" dirty="0"/>
              <a:t>二元</a:t>
            </a:r>
            <a:r>
              <a:rPr lang="en-US" altLang="zh-CN" sz="1200" b="1" dirty="0"/>
              <a:t>---</a:t>
            </a:r>
            <a:r>
              <a:rPr lang="zh-CN" altLang="en-US" sz="1200" b="1" dirty="0"/>
              <a:t>三元系形成焓数据</a:t>
            </a:r>
          </a:p>
        </p:txBody>
      </p:sp>
      <p:sp>
        <p:nvSpPr>
          <p:cNvPr id="89" name="文本框 88"/>
          <p:cNvSpPr txBox="1"/>
          <p:nvPr/>
        </p:nvSpPr>
        <p:spPr>
          <a:xfrm>
            <a:off x="274876" y="4081512"/>
            <a:ext cx="374738" cy="892552"/>
          </a:xfrm>
          <a:prstGeom prst="rect">
            <a:avLst/>
          </a:prstGeom>
          <a:noFill/>
        </p:spPr>
        <p:txBody>
          <a:bodyPr wrap="square" rtlCol="0">
            <a:spAutoFit/>
          </a:bodyPr>
          <a:lstStyle/>
          <a:p>
            <a:r>
              <a:rPr lang="zh-CN" altLang="en-US" sz="1300" b="1" dirty="0"/>
              <a:t>需求提出</a:t>
            </a:r>
          </a:p>
        </p:txBody>
      </p:sp>
      <p:sp>
        <p:nvSpPr>
          <p:cNvPr id="154" name="下箭头 153"/>
          <p:cNvSpPr/>
          <p:nvPr/>
        </p:nvSpPr>
        <p:spPr>
          <a:xfrm>
            <a:off x="864425" y="3682482"/>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下箭头 154"/>
          <p:cNvSpPr/>
          <p:nvPr/>
        </p:nvSpPr>
        <p:spPr>
          <a:xfrm>
            <a:off x="2203233" y="3691098"/>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469591" y="4304889"/>
            <a:ext cx="1537986" cy="492443"/>
          </a:xfrm>
          <a:prstGeom prst="rect">
            <a:avLst/>
          </a:prstGeom>
          <a:noFill/>
        </p:spPr>
        <p:txBody>
          <a:bodyPr wrap="square" rtlCol="0">
            <a:spAutoFit/>
          </a:bodyPr>
          <a:lstStyle/>
          <a:p>
            <a:pPr algn="ctr"/>
            <a:r>
              <a:rPr lang="zh-CN" altLang="en-US" sz="1300" b="1" dirty="0">
                <a:solidFill>
                  <a:srgbClr val="FF0000"/>
                </a:solidFill>
              </a:rPr>
              <a:t>寻找一种新的二元</a:t>
            </a:r>
            <a:r>
              <a:rPr lang="en-US" altLang="zh-CN" sz="1300" b="1" dirty="0">
                <a:solidFill>
                  <a:srgbClr val="FF0000"/>
                </a:solidFill>
              </a:rPr>
              <a:t>-</a:t>
            </a:r>
            <a:r>
              <a:rPr lang="zh-CN" altLang="en-US" sz="1300" b="1" dirty="0">
                <a:solidFill>
                  <a:srgbClr val="FF0000"/>
                </a:solidFill>
              </a:rPr>
              <a:t>三元对应关系</a:t>
            </a:r>
          </a:p>
        </p:txBody>
      </p:sp>
      <p:sp>
        <p:nvSpPr>
          <p:cNvPr id="91" name="矩形 90"/>
          <p:cNvSpPr/>
          <p:nvPr/>
        </p:nvSpPr>
        <p:spPr>
          <a:xfrm>
            <a:off x="1822116" y="4304888"/>
            <a:ext cx="1559979" cy="492443"/>
          </a:xfrm>
          <a:prstGeom prst="rect">
            <a:avLst/>
          </a:prstGeom>
        </p:spPr>
        <p:txBody>
          <a:bodyPr wrap="square">
            <a:spAutoFit/>
          </a:bodyPr>
          <a:lstStyle/>
          <a:p>
            <a:pPr algn="ctr"/>
            <a:r>
              <a:rPr lang="zh-CN" altLang="en-US" sz="1300" b="1" dirty="0">
                <a:solidFill>
                  <a:srgbClr val="FF0000"/>
                </a:solidFill>
              </a:rPr>
              <a:t>高效准确地预测</a:t>
            </a:r>
            <a:endParaRPr lang="en-US" altLang="zh-CN" sz="1300" b="1" dirty="0">
              <a:solidFill>
                <a:srgbClr val="FF0000"/>
              </a:solidFill>
            </a:endParaRPr>
          </a:p>
          <a:p>
            <a:pPr algn="ctr"/>
            <a:r>
              <a:rPr lang="zh-CN" altLang="en-US" sz="1300" b="1" dirty="0">
                <a:solidFill>
                  <a:srgbClr val="FF0000"/>
                </a:solidFill>
              </a:rPr>
              <a:t>三元系形成焓</a:t>
            </a:r>
          </a:p>
        </p:txBody>
      </p:sp>
      <p:sp>
        <p:nvSpPr>
          <p:cNvPr id="94" name="矩形 93"/>
          <p:cNvSpPr/>
          <p:nvPr/>
        </p:nvSpPr>
        <p:spPr>
          <a:xfrm>
            <a:off x="334262" y="4117265"/>
            <a:ext cx="2941374" cy="813581"/>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endCxn id="1049" idx="2"/>
          </p:cNvCxnSpPr>
          <p:nvPr/>
        </p:nvCxnSpPr>
        <p:spPr>
          <a:xfrm>
            <a:off x="0" y="5013177"/>
            <a:ext cx="9033643" cy="6470"/>
          </a:xfrm>
          <a:prstGeom prst="line">
            <a:avLst/>
          </a:prstGeom>
          <a:ln w="88900">
            <a:solidFill>
              <a:schemeClr val="accent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367404" y="2590461"/>
            <a:ext cx="2783372" cy="123508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圆角右箭头 126"/>
          <p:cNvSpPr/>
          <p:nvPr/>
        </p:nvSpPr>
        <p:spPr>
          <a:xfrm>
            <a:off x="2902529" y="1914921"/>
            <a:ext cx="576064" cy="658462"/>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2" name="文本框 1031"/>
          <p:cNvSpPr txBox="1"/>
          <p:nvPr/>
        </p:nvSpPr>
        <p:spPr>
          <a:xfrm>
            <a:off x="-53520" y="1371612"/>
            <a:ext cx="461665" cy="3600399"/>
          </a:xfrm>
          <a:prstGeom prst="rect">
            <a:avLst/>
          </a:prstGeom>
          <a:noFill/>
        </p:spPr>
        <p:txBody>
          <a:bodyPr vert="eaVert" wrap="square" rtlCol="0">
            <a:spAutoFit/>
          </a:bodyPr>
          <a:lstStyle/>
          <a:p>
            <a:pPr algn="ctr"/>
            <a:r>
              <a:rPr lang="zh-CN" altLang="en-US" b="1" dirty="0">
                <a:solidFill>
                  <a:schemeClr val="tx1">
                    <a:lumMod val="75000"/>
                    <a:lumOff val="25000"/>
                  </a:schemeClr>
                </a:solidFill>
              </a:rPr>
              <a:t>基于机器学习的高通量计算模型</a:t>
            </a:r>
          </a:p>
        </p:txBody>
      </p:sp>
      <p:grpSp>
        <p:nvGrpSpPr>
          <p:cNvPr id="1041" name="组合 1040"/>
          <p:cNvGrpSpPr/>
          <p:nvPr/>
        </p:nvGrpSpPr>
        <p:grpSpPr>
          <a:xfrm>
            <a:off x="6158137" y="5130394"/>
            <a:ext cx="2869975" cy="1601225"/>
            <a:chOff x="4942385" y="5122824"/>
            <a:chExt cx="2869975" cy="1601225"/>
          </a:xfrm>
        </p:grpSpPr>
        <p:pic>
          <p:nvPicPr>
            <p:cNvPr id="1036" name="图片 1035"/>
            <p:cNvPicPr>
              <a:picLocks noChangeAspect="1"/>
            </p:cNvPicPr>
            <p:nvPr/>
          </p:nvPicPr>
          <p:blipFill>
            <a:blip r:embed="rId10"/>
            <a:stretch>
              <a:fillRect/>
            </a:stretch>
          </p:blipFill>
          <p:spPr>
            <a:xfrm>
              <a:off x="5368059" y="5135292"/>
              <a:ext cx="2300285" cy="1588757"/>
            </a:xfrm>
            <a:prstGeom prst="rect">
              <a:avLst/>
            </a:prstGeom>
          </p:spPr>
        </p:pic>
        <p:sp>
          <p:nvSpPr>
            <p:cNvPr id="1038" name="矩形 1037"/>
            <p:cNvSpPr/>
            <p:nvPr/>
          </p:nvSpPr>
          <p:spPr>
            <a:xfrm>
              <a:off x="4942385" y="5122824"/>
              <a:ext cx="2869975" cy="160092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p:cNvSpPr txBox="1"/>
            <p:nvPr/>
          </p:nvSpPr>
          <p:spPr>
            <a:xfrm>
              <a:off x="4967948" y="5229024"/>
              <a:ext cx="400110" cy="1325592"/>
            </a:xfrm>
            <a:prstGeom prst="rect">
              <a:avLst/>
            </a:prstGeom>
            <a:noFill/>
          </p:spPr>
          <p:txBody>
            <a:bodyPr vert="eaVert" wrap="square" rtlCol="0">
              <a:spAutoFit/>
            </a:bodyPr>
            <a:lstStyle/>
            <a:p>
              <a:r>
                <a:rPr lang="en-US" altLang="zh-CN" sz="1400" b="1" dirty="0">
                  <a:solidFill>
                    <a:srgbClr val="FF0000"/>
                  </a:solidFill>
                </a:rPr>
                <a:t>NiCo</a:t>
              </a:r>
              <a:r>
                <a:rPr lang="zh-CN" altLang="en-US" sz="1400" b="1" dirty="0">
                  <a:solidFill>
                    <a:srgbClr val="FF0000"/>
                  </a:solidFill>
                </a:rPr>
                <a:t>基相图设计</a:t>
              </a:r>
            </a:p>
          </p:txBody>
        </p:sp>
      </p:grpSp>
      <p:grpSp>
        <p:nvGrpSpPr>
          <p:cNvPr id="1040" name="组合 1039"/>
          <p:cNvGrpSpPr/>
          <p:nvPr/>
        </p:nvGrpSpPr>
        <p:grpSpPr>
          <a:xfrm>
            <a:off x="334262" y="5250670"/>
            <a:ext cx="3047834" cy="1494012"/>
            <a:chOff x="625433" y="5199752"/>
            <a:chExt cx="3154479" cy="1544930"/>
          </a:xfrm>
        </p:grpSpPr>
        <p:pic>
          <p:nvPicPr>
            <p:cNvPr id="1035" name="图片 1034"/>
            <p:cNvPicPr>
              <a:picLocks noChangeAspect="1"/>
            </p:cNvPicPr>
            <p:nvPr/>
          </p:nvPicPr>
          <p:blipFill>
            <a:blip r:embed="rId11"/>
            <a:stretch>
              <a:fillRect/>
            </a:stretch>
          </p:blipFill>
          <p:spPr>
            <a:xfrm>
              <a:off x="945778" y="5199752"/>
              <a:ext cx="2705100" cy="1524000"/>
            </a:xfrm>
            <a:prstGeom prst="rect">
              <a:avLst/>
            </a:prstGeom>
          </p:spPr>
        </p:pic>
        <p:sp>
          <p:nvSpPr>
            <p:cNvPr id="1037" name="矩形 1036"/>
            <p:cNvSpPr/>
            <p:nvPr/>
          </p:nvSpPr>
          <p:spPr>
            <a:xfrm>
              <a:off x="625433" y="5199752"/>
              <a:ext cx="3154479" cy="1544930"/>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a:off x="637921" y="5398160"/>
              <a:ext cx="400110" cy="1325592"/>
            </a:xfrm>
            <a:prstGeom prst="rect">
              <a:avLst/>
            </a:prstGeom>
            <a:noFill/>
          </p:spPr>
          <p:txBody>
            <a:bodyPr vert="eaVert" wrap="square" rtlCol="0">
              <a:spAutoFit/>
            </a:bodyPr>
            <a:lstStyle/>
            <a:p>
              <a:pPr algn="ctr"/>
              <a:r>
                <a:rPr lang="zh-CN" altLang="en-US" sz="1400" b="1" dirty="0">
                  <a:solidFill>
                    <a:srgbClr val="FF0000"/>
                  </a:solidFill>
                </a:rPr>
                <a:t>形成焓数据库</a:t>
              </a:r>
            </a:p>
          </p:txBody>
        </p:sp>
      </p:grpSp>
      <p:sp>
        <p:nvSpPr>
          <p:cNvPr id="1042" name="右箭头 1041"/>
          <p:cNvSpPr/>
          <p:nvPr/>
        </p:nvSpPr>
        <p:spPr>
          <a:xfrm>
            <a:off x="3432305" y="5779927"/>
            <a:ext cx="654650" cy="4044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3" name="流程图: 磁盘 1042"/>
          <p:cNvSpPr/>
          <p:nvPr/>
        </p:nvSpPr>
        <p:spPr>
          <a:xfrm>
            <a:off x="4137163" y="5527237"/>
            <a:ext cx="1321645" cy="792088"/>
          </a:xfrm>
          <a:prstGeom prst="flowChartMagneticDisk">
            <a:avLst/>
          </a:prstGeom>
          <a:solidFill>
            <a:schemeClr val="accent5">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lumMod val="75000"/>
                    <a:lumOff val="25000"/>
                  </a:schemeClr>
                </a:solidFill>
              </a:rPr>
              <a:t>Reliable and accuracy </a:t>
            </a:r>
            <a:r>
              <a:rPr lang="en-US" altLang="zh-CN" b="1" dirty="0">
                <a:solidFill>
                  <a:schemeClr val="tx1">
                    <a:lumMod val="75000"/>
                    <a:lumOff val="25000"/>
                  </a:schemeClr>
                </a:solidFill>
              </a:rPr>
              <a:t>data </a:t>
            </a:r>
            <a:endParaRPr lang="zh-CN" altLang="en-US" b="1" dirty="0">
              <a:solidFill>
                <a:schemeClr val="tx1">
                  <a:lumMod val="75000"/>
                  <a:lumOff val="25000"/>
                </a:schemeClr>
              </a:solidFill>
            </a:endParaRPr>
          </a:p>
        </p:txBody>
      </p:sp>
      <p:sp>
        <p:nvSpPr>
          <p:cNvPr id="200" name="右箭头 199"/>
          <p:cNvSpPr/>
          <p:nvPr/>
        </p:nvSpPr>
        <p:spPr>
          <a:xfrm>
            <a:off x="5523617" y="5793737"/>
            <a:ext cx="654650" cy="4044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文本框 1043"/>
          <p:cNvSpPr txBox="1"/>
          <p:nvPr/>
        </p:nvSpPr>
        <p:spPr>
          <a:xfrm>
            <a:off x="-81125" y="5323641"/>
            <a:ext cx="461665" cy="1379265"/>
          </a:xfrm>
          <a:prstGeom prst="rect">
            <a:avLst/>
          </a:prstGeom>
          <a:noFill/>
        </p:spPr>
        <p:txBody>
          <a:bodyPr vert="eaVert" wrap="square" rtlCol="0">
            <a:spAutoFit/>
          </a:bodyPr>
          <a:lstStyle/>
          <a:p>
            <a:pPr algn="ctr"/>
            <a:r>
              <a:rPr lang="zh-CN" altLang="en-US" b="1" dirty="0">
                <a:solidFill>
                  <a:schemeClr val="tx1">
                    <a:lumMod val="75000"/>
                    <a:lumOff val="25000"/>
                  </a:schemeClr>
                </a:solidFill>
              </a:rPr>
              <a:t>主要贡献</a:t>
            </a:r>
          </a:p>
        </p:txBody>
      </p:sp>
      <p:sp>
        <p:nvSpPr>
          <p:cNvPr id="1049" name="直角上箭头 1048"/>
          <p:cNvSpPr/>
          <p:nvPr/>
        </p:nvSpPr>
        <p:spPr>
          <a:xfrm rot="10800000">
            <a:off x="1577075" y="4986789"/>
            <a:ext cx="7456568" cy="262863"/>
          </a:xfrm>
          <a:prstGeom prst="bentUp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1" name="图片 1050"/>
          <p:cNvPicPr>
            <a:picLocks noChangeAspect="1"/>
          </p:cNvPicPr>
          <p:nvPr/>
        </p:nvPicPr>
        <p:blipFill>
          <a:blip r:embed="rId12"/>
          <a:stretch>
            <a:fillRect/>
          </a:stretch>
        </p:blipFill>
        <p:spPr>
          <a:xfrm>
            <a:off x="6617976" y="3237833"/>
            <a:ext cx="2551095" cy="1589467"/>
          </a:xfrm>
          <a:prstGeom prst="rect">
            <a:avLst/>
          </a:prstGeom>
        </p:spPr>
      </p:pic>
      <p:sp>
        <p:nvSpPr>
          <p:cNvPr id="1052" name="文本框 1051"/>
          <p:cNvSpPr txBox="1"/>
          <p:nvPr/>
        </p:nvSpPr>
        <p:spPr>
          <a:xfrm>
            <a:off x="1136451" y="5241091"/>
            <a:ext cx="1611061" cy="307777"/>
          </a:xfrm>
          <a:prstGeom prst="rect">
            <a:avLst/>
          </a:prstGeom>
          <a:noFill/>
        </p:spPr>
        <p:txBody>
          <a:bodyPr wrap="square" rtlCol="0">
            <a:spAutoFit/>
          </a:bodyPr>
          <a:lstStyle/>
          <a:p>
            <a:r>
              <a:rPr lang="zh-CN" altLang="en-US" sz="1400" b="1" dirty="0">
                <a:solidFill>
                  <a:schemeClr val="accent6">
                    <a:lumMod val="50000"/>
                  </a:schemeClr>
                </a:solidFill>
              </a:rPr>
              <a:t>方便、快捷、高效</a:t>
            </a:r>
          </a:p>
        </p:txBody>
      </p:sp>
    </p:spTree>
    <p:extLst>
      <p:ext uri="{BB962C8B-B14F-4D97-AF65-F5344CB8AC3E}">
        <p14:creationId xmlns:p14="http://schemas.microsoft.com/office/powerpoint/2010/main" val="654484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流程图: 多文档 2078"/>
          <p:cNvSpPr/>
          <p:nvPr/>
        </p:nvSpPr>
        <p:spPr>
          <a:xfrm>
            <a:off x="3673339" y="3037171"/>
            <a:ext cx="803845" cy="600794"/>
          </a:xfrm>
          <a:prstGeom prst="flowChartMultidocumen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样本数据</a:t>
            </a:r>
          </a:p>
        </p:txBody>
      </p:sp>
      <p:sp>
        <p:nvSpPr>
          <p:cNvPr id="2" name="标题 1"/>
          <p:cNvSpPr>
            <a:spLocks noGrp="1"/>
          </p:cNvSpPr>
          <p:nvPr>
            <p:ph type="title"/>
          </p:nvPr>
        </p:nvSpPr>
        <p:spPr>
          <a:xfrm>
            <a:off x="755576" y="0"/>
            <a:ext cx="8229600" cy="796950"/>
          </a:xfrm>
        </p:spPr>
        <p:txBody>
          <a:bodyPr>
            <a:normAutofit/>
          </a:bodyPr>
          <a:lstStyle/>
          <a:p>
            <a:r>
              <a:rPr lang="zh-CN" altLang="en-US" sz="2600" dirty="0"/>
              <a:t>二元</a:t>
            </a:r>
            <a:r>
              <a:rPr lang="en-US" altLang="zh-CN" sz="2600" dirty="0"/>
              <a:t>-</a:t>
            </a:r>
            <a:r>
              <a:rPr lang="zh-CN" altLang="en-US" sz="2600" dirty="0"/>
              <a:t>三元系（有对应关系）合金形成焓预测</a:t>
            </a:r>
          </a:p>
        </p:txBody>
      </p:sp>
      <p:pic>
        <p:nvPicPr>
          <p:cNvPr id="6" name="图片 5"/>
          <p:cNvPicPr>
            <a:picLocks noChangeAspect="1"/>
          </p:cNvPicPr>
          <p:nvPr/>
        </p:nvPicPr>
        <p:blipFill>
          <a:blip r:embed="rId2"/>
          <a:stretch>
            <a:fillRect/>
          </a:stretch>
        </p:blipFill>
        <p:spPr>
          <a:xfrm>
            <a:off x="598186" y="1464289"/>
            <a:ext cx="2907693" cy="1673100"/>
          </a:xfrm>
          <a:prstGeom prst="rect">
            <a:avLst/>
          </a:prstGeom>
        </p:spPr>
      </p:pic>
      <p:sp>
        <p:nvSpPr>
          <p:cNvPr id="28" name="文本框 27"/>
          <p:cNvSpPr txBox="1"/>
          <p:nvPr/>
        </p:nvSpPr>
        <p:spPr>
          <a:xfrm>
            <a:off x="719884" y="1141623"/>
            <a:ext cx="2664296" cy="369332"/>
          </a:xfrm>
          <a:prstGeom prst="rect">
            <a:avLst/>
          </a:prstGeom>
          <a:noFill/>
        </p:spPr>
        <p:txBody>
          <a:bodyPr wrap="square" rtlCol="0">
            <a:spAutoFit/>
          </a:bodyPr>
          <a:lstStyle/>
          <a:p>
            <a:r>
              <a:rPr lang="zh-CN" altLang="en-US" b="1" dirty="0"/>
              <a:t>二元</a:t>
            </a:r>
            <a:r>
              <a:rPr lang="en-US" altLang="zh-CN" b="1" dirty="0"/>
              <a:t>-</a:t>
            </a:r>
            <a:r>
              <a:rPr lang="zh-CN" altLang="en-US" b="1" dirty="0"/>
              <a:t>三元系形成焓数据</a:t>
            </a:r>
          </a:p>
        </p:txBody>
      </p:sp>
      <p:sp>
        <p:nvSpPr>
          <p:cNvPr id="29" name="文本框 28"/>
          <p:cNvSpPr txBox="1"/>
          <p:nvPr/>
        </p:nvSpPr>
        <p:spPr>
          <a:xfrm>
            <a:off x="609775" y="3409797"/>
            <a:ext cx="2825708" cy="1446550"/>
          </a:xfrm>
          <a:prstGeom prst="rect">
            <a:avLst/>
          </a:prstGeom>
          <a:noFill/>
          <a:ln w="28575">
            <a:solidFill>
              <a:schemeClr val="tx1"/>
            </a:solidFill>
          </a:ln>
        </p:spPr>
        <p:txBody>
          <a:bodyPr wrap="square" rtlCol="0">
            <a:spAutoFit/>
          </a:bodyPr>
          <a:lstStyle/>
          <a:p>
            <a:r>
              <a:rPr lang="zh-CN" altLang="en-US" sz="1400" b="1" dirty="0"/>
              <a:t>样本数据量</a:t>
            </a:r>
            <a:r>
              <a:rPr lang="zh-CN" altLang="en-US" sz="1400" dirty="0"/>
              <a:t>：</a:t>
            </a:r>
            <a:r>
              <a:rPr lang="en-US" altLang="zh-CN" sz="1400" b="1" dirty="0">
                <a:solidFill>
                  <a:srgbClr val="FF0000"/>
                </a:solidFill>
              </a:rPr>
              <a:t>29</a:t>
            </a:r>
            <a:r>
              <a:rPr lang="zh-CN" altLang="en-US" sz="1400" b="1" dirty="0">
                <a:solidFill>
                  <a:srgbClr val="FF0000"/>
                </a:solidFill>
              </a:rPr>
              <a:t>条</a:t>
            </a:r>
            <a:endParaRPr lang="en-US" altLang="zh-CN" sz="1400" b="1" dirty="0">
              <a:solidFill>
                <a:srgbClr val="FF0000"/>
              </a:solidFill>
            </a:endParaRPr>
          </a:p>
          <a:p>
            <a:r>
              <a:rPr lang="zh-CN" altLang="en-US" sz="1400" b="1" dirty="0"/>
              <a:t>条件属性</a:t>
            </a:r>
            <a:r>
              <a:rPr lang="zh-CN" altLang="en-US" sz="1400" dirty="0"/>
              <a:t>：</a:t>
            </a:r>
            <a:r>
              <a:rPr lang="en-US" altLang="zh-CN" sz="1400" b="1" dirty="0">
                <a:solidFill>
                  <a:srgbClr val="FF0000"/>
                </a:solidFill>
              </a:rPr>
              <a:t>12</a:t>
            </a:r>
            <a:r>
              <a:rPr lang="zh-CN" altLang="en-US" sz="1400" b="1" dirty="0">
                <a:solidFill>
                  <a:srgbClr val="FF0000"/>
                </a:solidFill>
              </a:rPr>
              <a:t>个</a:t>
            </a:r>
            <a:r>
              <a:rPr lang="zh-CN" altLang="en-US" sz="1400" dirty="0"/>
              <a:t>（三种二元系成分（</a:t>
            </a:r>
            <a:r>
              <a:rPr lang="en-US" altLang="zh-CN" sz="1400" dirty="0"/>
              <a:t>6</a:t>
            </a:r>
            <a:r>
              <a:rPr lang="zh-CN" altLang="en-US" sz="1400" dirty="0"/>
              <a:t>个）、二元系形成焓（</a:t>
            </a:r>
            <a:r>
              <a:rPr lang="en-US" altLang="zh-CN" sz="1400" dirty="0"/>
              <a:t>3</a:t>
            </a:r>
            <a:r>
              <a:rPr lang="zh-CN" altLang="en-US" sz="1400" dirty="0"/>
              <a:t>个）、三元系成分（</a:t>
            </a:r>
            <a:r>
              <a:rPr lang="en-US" altLang="zh-CN" sz="1400" dirty="0"/>
              <a:t>3</a:t>
            </a:r>
            <a:r>
              <a:rPr lang="zh-CN" altLang="en-US" sz="1400" dirty="0"/>
              <a:t>个））</a:t>
            </a:r>
            <a:endParaRPr lang="en-US" altLang="zh-CN" sz="1400" dirty="0"/>
          </a:p>
          <a:p>
            <a:r>
              <a:rPr lang="zh-CN" altLang="en-US" sz="1400" b="1" dirty="0"/>
              <a:t>决策属性</a:t>
            </a:r>
            <a:r>
              <a:rPr lang="zh-CN" altLang="en-US" sz="1400" dirty="0"/>
              <a:t>：</a:t>
            </a:r>
            <a:r>
              <a:rPr lang="en-US" altLang="zh-CN" sz="1400" b="1" dirty="0">
                <a:solidFill>
                  <a:srgbClr val="FF0000"/>
                </a:solidFill>
              </a:rPr>
              <a:t>1</a:t>
            </a:r>
            <a:r>
              <a:rPr lang="zh-CN" altLang="en-US" sz="1400" b="1" dirty="0">
                <a:solidFill>
                  <a:srgbClr val="FF0000"/>
                </a:solidFill>
              </a:rPr>
              <a:t>个</a:t>
            </a:r>
            <a:r>
              <a:rPr lang="zh-CN" altLang="en-US" sz="1400" dirty="0"/>
              <a:t>（三元系形成焓）</a:t>
            </a:r>
            <a:endParaRPr lang="en-US" altLang="zh-CN" sz="1400" dirty="0"/>
          </a:p>
          <a:p>
            <a:endParaRPr lang="zh-CN" altLang="en-US" dirty="0"/>
          </a:p>
        </p:txBody>
      </p:sp>
      <p:sp>
        <p:nvSpPr>
          <p:cNvPr id="31" name="文本框 30"/>
          <p:cNvSpPr txBox="1"/>
          <p:nvPr/>
        </p:nvSpPr>
        <p:spPr>
          <a:xfrm>
            <a:off x="142504" y="1407926"/>
            <a:ext cx="461665" cy="2021073"/>
          </a:xfrm>
          <a:prstGeom prst="rect">
            <a:avLst/>
          </a:prstGeom>
          <a:noFill/>
        </p:spPr>
        <p:txBody>
          <a:bodyPr vert="eaVert" wrap="square" rtlCol="0">
            <a:spAutoFit/>
          </a:bodyPr>
          <a:lstStyle/>
          <a:p>
            <a:r>
              <a:rPr lang="en-US" altLang="zh-CN" b="1" dirty="0"/>
              <a:t>EMTO-CPA+KOLHER</a:t>
            </a:r>
            <a:endParaRPr lang="zh-CN" altLang="en-US" b="1" dirty="0"/>
          </a:p>
        </p:txBody>
      </p:sp>
      <p:sp>
        <p:nvSpPr>
          <p:cNvPr id="32" name="文本框 31"/>
          <p:cNvSpPr txBox="1"/>
          <p:nvPr/>
        </p:nvSpPr>
        <p:spPr>
          <a:xfrm>
            <a:off x="136521" y="3485000"/>
            <a:ext cx="461665" cy="1296145"/>
          </a:xfrm>
          <a:prstGeom prst="rect">
            <a:avLst/>
          </a:prstGeom>
          <a:noFill/>
        </p:spPr>
        <p:txBody>
          <a:bodyPr vert="eaVert" wrap="square" rtlCol="0">
            <a:spAutoFit/>
          </a:bodyPr>
          <a:lstStyle/>
          <a:p>
            <a:pPr algn="ctr"/>
            <a:r>
              <a:rPr lang="zh-CN" altLang="en-US" b="1" dirty="0"/>
              <a:t>数据描述</a:t>
            </a:r>
          </a:p>
        </p:txBody>
      </p:sp>
      <p:sp>
        <p:nvSpPr>
          <p:cNvPr id="33" name="圆角矩形 32"/>
          <p:cNvSpPr/>
          <p:nvPr/>
        </p:nvSpPr>
        <p:spPr>
          <a:xfrm>
            <a:off x="3671647" y="1164649"/>
            <a:ext cx="3276617" cy="4015569"/>
          </a:xfrm>
          <a:prstGeom prst="roundRect">
            <a:avLst/>
          </a:prstGeom>
          <a:no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42504" y="1133129"/>
            <a:ext cx="3413428" cy="4047089"/>
          </a:xfrm>
          <a:prstGeom prst="round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37847" y="1128299"/>
            <a:ext cx="1944216" cy="369332"/>
          </a:xfrm>
          <a:prstGeom prst="rect">
            <a:avLst/>
          </a:prstGeom>
          <a:noFill/>
        </p:spPr>
        <p:txBody>
          <a:bodyPr wrap="square" rtlCol="0">
            <a:spAutoFit/>
          </a:bodyPr>
          <a:lstStyle/>
          <a:p>
            <a:pPr algn="ctr"/>
            <a:r>
              <a:rPr lang="zh-CN" altLang="en-US" b="1" dirty="0"/>
              <a:t>机器学习算法</a:t>
            </a:r>
          </a:p>
        </p:txBody>
      </p:sp>
      <p:pic>
        <p:nvPicPr>
          <p:cNvPr id="36" name="图片 35"/>
          <p:cNvPicPr>
            <a:picLocks noChangeAspect="1"/>
          </p:cNvPicPr>
          <p:nvPr/>
        </p:nvPicPr>
        <p:blipFill>
          <a:blip r:embed="rId3"/>
          <a:stretch>
            <a:fillRect/>
          </a:stretch>
        </p:blipFill>
        <p:spPr>
          <a:xfrm>
            <a:off x="5079093" y="1483835"/>
            <a:ext cx="1684330" cy="1376895"/>
          </a:xfrm>
          <a:prstGeom prst="rect">
            <a:avLst/>
          </a:prstGeom>
        </p:spPr>
      </p:pic>
      <p:pic>
        <p:nvPicPr>
          <p:cNvPr id="38" name="图片 37"/>
          <p:cNvPicPr>
            <a:picLocks noChangeAspect="1"/>
          </p:cNvPicPr>
          <p:nvPr/>
        </p:nvPicPr>
        <p:blipFill>
          <a:blip r:embed="rId4"/>
          <a:stretch>
            <a:fillRect/>
          </a:stretch>
        </p:blipFill>
        <p:spPr>
          <a:xfrm>
            <a:off x="5039503" y="2911482"/>
            <a:ext cx="1792964" cy="861744"/>
          </a:xfrm>
          <a:prstGeom prst="rect">
            <a:avLst/>
          </a:prstGeom>
        </p:spPr>
      </p:pic>
      <p:pic>
        <p:nvPicPr>
          <p:cNvPr id="39" name="图片 38"/>
          <p:cNvPicPr>
            <a:picLocks noChangeAspect="1"/>
          </p:cNvPicPr>
          <p:nvPr/>
        </p:nvPicPr>
        <p:blipFill>
          <a:blip r:embed="rId5"/>
          <a:stretch>
            <a:fillRect/>
          </a:stretch>
        </p:blipFill>
        <p:spPr>
          <a:xfrm>
            <a:off x="5109278" y="4025179"/>
            <a:ext cx="1736887" cy="908732"/>
          </a:xfrm>
          <a:prstGeom prst="rect">
            <a:avLst/>
          </a:prstGeom>
        </p:spPr>
      </p:pic>
      <p:sp>
        <p:nvSpPr>
          <p:cNvPr id="41" name="文本框 40"/>
          <p:cNvSpPr txBox="1"/>
          <p:nvPr/>
        </p:nvSpPr>
        <p:spPr>
          <a:xfrm>
            <a:off x="4679890" y="1728813"/>
            <a:ext cx="430887" cy="1141787"/>
          </a:xfrm>
          <a:prstGeom prst="rect">
            <a:avLst/>
          </a:prstGeom>
          <a:noFill/>
        </p:spPr>
        <p:txBody>
          <a:bodyPr vert="eaVert" wrap="square" rtlCol="0">
            <a:spAutoFit/>
          </a:bodyPr>
          <a:lstStyle/>
          <a:p>
            <a:pPr algn="ctr"/>
            <a:r>
              <a:rPr lang="en-US" altLang="zh-CN" sz="1600" b="1" dirty="0"/>
              <a:t>SVR</a:t>
            </a:r>
            <a:endParaRPr lang="zh-CN" altLang="en-US" sz="1600" b="1" dirty="0"/>
          </a:p>
        </p:txBody>
      </p:sp>
      <p:sp>
        <p:nvSpPr>
          <p:cNvPr id="100" name="文本框 99"/>
          <p:cNvSpPr txBox="1"/>
          <p:nvPr/>
        </p:nvSpPr>
        <p:spPr>
          <a:xfrm>
            <a:off x="4670661" y="2862986"/>
            <a:ext cx="430887" cy="1141787"/>
          </a:xfrm>
          <a:prstGeom prst="rect">
            <a:avLst/>
          </a:prstGeom>
          <a:noFill/>
        </p:spPr>
        <p:txBody>
          <a:bodyPr vert="eaVert" wrap="square" rtlCol="0">
            <a:spAutoFit/>
          </a:bodyPr>
          <a:lstStyle/>
          <a:p>
            <a:pPr algn="ctr"/>
            <a:r>
              <a:rPr lang="zh-CN" altLang="en-US" sz="1600" b="1" dirty="0"/>
              <a:t>随机森林</a:t>
            </a:r>
          </a:p>
        </p:txBody>
      </p:sp>
      <p:sp>
        <p:nvSpPr>
          <p:cNvPr id="101" name="文本框 100"/>
          <p:cNvSpPr txBox="1"/>
          <p:nvPr/>
        </p:nvSpPr>
        <p:spPr>
          <a:xfrm>
            <a:off x="4667276" y="3879973"/>
            <a:ext cx="430887" cy="1141787"/>
          </a:xfrm>
          <a:prstGeom prst="rect">
            <a:avLst/>
          </a:prstGeom>
          <a:noFill/>
        </p:spPr>
        <p:txBody>
          <a:bodyPr vert="eaVert" wrap="square" rtlCol="0">
            <a:spAutoFit/>
          </a:bodyPr>
          <a:lstStyle/>
          <a:p>
            <a:pPr algn="ctr"/>
            <a:r>
              <a:rPr lang="zh-CN" altLang="en-US" sz="1600" b="1" dirty="0"/>
              <a:t>多项式回归</a:t>
            </a:r>
          </a:p>
        </p:txBody>
      </p:sp>
      <p:sp>
        <p:nvSpPr>
          <p:cNvPr id="45" name="圆角右箭头 44"/>
          <p:cNvSpPr/>
          <p:nvPr/>
        </p:nvSpPr>
        <p:spPr>
          <a:xfrm>
            <a:off x="3950446" y="2098859"/>
            <a:ext cx="792088" cy="906827"/>
          </a:xfrm>
          <a:prstGeom prst="ben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右箭头 45"/>
          <p:cNvSpPr/>
          <p:nvPr/>
        </p:nvSpPr>
        <p:spPr>
          <a:xfrm>
            <a:off x="4535042" y="3172434"/>
            <a:ext cx="273754" cy="3398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右箭头 106"/>
          <p:cNvSpPr/>
          <p:nvPr/>
        </p:nvSpPr>
        <p:spPr>
          <a:xfrm rot="10800000" flipH="1">
            <a:off x="3952859" y="3662014"/>
            <a:ext cx="792088" cy="906827"/>
          </a:xfrm>
          <a:prstGeom prst="ben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右箭头 46"/>
          <p:cNvSpPr/>
          <p:nvPr/>
        </p:nvSpPr>
        <p:spPr>
          <a:xfrm>
            <a:off x="3412198" y="3028181"/>
            <a:ext cx="287467" cy="472591"/>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55576" y="5552387"/>
            <a:ext cx="1907900" cy="10081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数据</a:t>
            </a:r>
          </a:p>
        </p:txBody>
      </p:sp>
      <p:sp>
        <p:nvSpPr>
          <p:cNvPr id="111" name="矩形 110"/>
          <p:cNvSpPr/>
          <p:nvPr/>
        </p:nvSpPr>
        <p:spPr>
          <a:xfrm>
            <a:off x="3864722" y="5547917"/>
            <a:ext cx="1755624" cy="1008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模型</a:t>
            </a:r>
          </a:p>
        </p:txBody>
      </p:sp>
      <p:cxnSp>
        <p:nvCxnSpPr>
          <p:cNvPr id="50" name="直接箭头连接符 49"/>
          <p:cNvCxnSpPr>
            <a:stCxn id="48" idx="3"/>
            <a:endCxn id="111" idx="1"/>
          </p:cNvCxnSpPr>
          <p:nvPr/>
        </p:nvCxnSpPr>
        <p:spPr>
          <a:xfrm flipV="1">
            <a:off x="2663476" y="6051973"/>
            <a:ext cx="1201246" cy="44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4" name="圆角矩形 123"/>
          <p:cNvSpPr/>
          <p:nvPr/>
        </p:nvSpPr>
        <p:spPr>
          <a:xfrm>
            <a:off x="6984884" y="1119724"/>
            <a:ext cx="2029749" cy="4060494"/>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6"/>
          <a:stretch>
            <a:fillRect/>
          </a:stretch>
        </p:blipFill>
        <p:spPr>
          <a:xfrm>
            <a:off x="7292865" y="1293361"/>
            <a:ext cx="1692311" cy="1337834"/>
          </a:xfrm>
          <a:prstGeom prst="rect">
            <a:avLst/>
          </a:prstGeom>
        </p:spPr>
      </p:pic>
      <p:pic>
        <p:nvPicPr>
          <p:cNvPr id="128" name="图片 127"/>
          <p:cNvPicPr>
            <a:picLocks noChangeAspect="1"/>
          </p:cNvPicPr>
          <p:nvPr/>
        </p:nvPicPr>
        <p:blipFill>
          <a:blip r:embed="rId7"/>
          <a:stretch>
            <a:fillRect/>
          </a:stretch>
        </p:blipFill>
        <p:spPr>
          <a:xfrm>
            <a:off x="7317962" y="2508479"/>
            <a:ext cx="1669050" cy="1327907"/>
          </a:xfrm>
          <a:prstGeom prst="rect">
            <a:avLst/>
          </a:prstGeom>
        </p:spPr>
      </p:pic>
      <p:pic>
        <p:nvPicPr>
          <p:cNvPr id="58" name="图片 57"/>
          <p:cNvPicPr>
            <a:picLocks noChangeAspect="1"/>
          </p:cNvPicPr>
          <p:nvPr/>
        </p:nvPicPr>
        <p:blipFill>
          <a:blip r:embed="rId8"/>
          <a:stretch>
            <a:fillRect/>
          </a:stretch>
        </p:blipFill>
        <p:spPr>
          <a:xfrm>
            <a:off x="7349564" y="3816087"/>
            <a:ext cx="1635612" cy="1228230"/>
          </a:xfrm>
          <a:prstGeom prst="rect">
            <a:avLst/>
          </a:prstGeom>
        </p:spPr>
      </p:pic>
      <p:sp>
        <p:nvSpPr>
          <p:cNvPr id="129" name="矩形 128"/>
          <p:cNvSpPr/>
          <p:nvPr/>
        </p:nvSpPr>
        <p:spPr>
          <a:xfrm>
            <a:off x="6948264" y="5547917"/>
            <a:ext cx="1810753" cy="10081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a:t>
            </a:r>
          </a:p>
        </p:txBody>
      </p:sp>
      <p:cxnSp>
        <p:nvCxnSpPr>
          <p:cNvPr id="61" name="直接箭头连接符 60"/>
          <p:cNvCxnSpPr>
            <a:stCxn id="111" idx="3"/>
            <a:endCxn id="129" idx="1"/>
          </p:cNvCxnSpPr>
          <p:nvPr/>
        </p:nvCxnSpPr>
        <p:spPr>
          <a:xfrm>
            <a:off x="5620346" y="6051973"/>
            <a:ext cx="132791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2" name="文本框 141"/>
          <p:cNvSpPr txBox="1"/>
          <p:nvPr/>
        </p:nvSpPr>
        <p:spPr>
          <a:xfrm>
            <a:off x="7070417" y="1074348"/>
            <a:ext cx="1944216" cy="369332"/>
          </a:xfrm>
          <a:prstGeom prst="rect">
            <a:avLst/>
          </a:prstGeom>
          <a:noFill/>
        </p:spPr>
        <p:txBody>
          <a:bodyPr wrap="square" rtlCol="0">
            <a:spAutoFit/>
          </a:bodyPr>
          <a:lstStyle/>
          <a:p>
            <a:pPr algn="ctr"/>
            <a:r>
              <a:rPr lang="zh-CN" altLang="en-US" b="1" dirty="0"/>
              <a:t>模型预测</a:t>
            </a:r>
          </a:p>
        </p:txBody>
      </p:sp>
      <p:sp>
        <p:nvSpPr>
          <p:cNvPr id="2065" name="文本框 2064"/>
          <p:cNvSpPr txBox="1"/>
          <p:nvPr/>
        </p:nvSpPr>
        <p:spPr>
          <a:xfrm>
            <a:off x="6984884" y="1474065"/>
            <a:ext cx="461665" cy="997524"/>
          </a:xfrm>
          <a:prstGeom prst="rect">
            <a:avLst/>
          </a:prstGeom>
          <a:noFill/>
        </p:spPr>
        <p:txBody>
          <a:bodyPr vert="eaVert" wrap="square" rtlCol="0">
            <a:spAutoFit/>
          </a:bodyPr>
          <a:lstStyle/>
          <a:p>
            <a:pPr algn="ctr"/>
            <a:r>
              <a:rPr lang="en-US" altLang="zh-CN" b="1" dirty="0"/>
              <a:t>SVR</a:t>
            </a:r>
            <a:endParaRPr lang="zh-CN" altLang="en-US" b="1" dirty="0"/>
          </a:p>
        </p:txBody>
      </p:sp>
      <p:sp>
        <p:nvSpPr>
          <p:cNvPr id="2066" name="文本框 2065"/>
          <p:cNvSpPr txBox="1"/>
          <p:nvPr/>
        </p:nvSpPr>
        <p:spPr>
          <a:xfrm>
            <a:off x="7025412" y="2501974"/>
            <a:ext cx="461665" cy="1417310"/>
          </a:xfrm>
          <a:prstGeom prst="rect">
            <a:avLst/>
          </a:prstGeom>
          <a:noFill/>
        </p:spPr>
        <p:txBody>
          <a:bodyPr vert="eaVert" wrap="square" rtlCol="0">
            <a:spAutoFit/>
          </a:bodyPr>
          <a:lstStyle/>
          <a:p>
            <a:r>
              <a:rPr lang="en-US" altLang="zh-CN" dirty="0"/>
              <a:t>randomforest</a:t>
            </a:r>
            <a:endParaRPr lang="zh-CN" altLang="en-US" dirty="0"/>
          </a:p>
        </p:txBody>
      </p:sp>
      <p:sp>
        <p:nvSpPr>
          <p:cNvPr id="145" name="文本框 144"/>
          <p:cNvSpPr txBox="1"/>
          <p:nvPr/>
        </p:nvSpPr>
        <p:spPr>
          <a:xfrm>
            <a:off x="6995955" y="3902530"/>
            <a:ext cx="430887" cy="1141787"/>
          </a:xfrm>
          <a:prstGeom prst="rect">
            <a:avLst/>
          </a:prstGeom>
          <a:noFill/>
        </p:spPr>
        <p:txBody>
          <a:bodyPr vert="eaVert" wrap="square" rtlCol="0">
            <a:spAutoFit/>
          </a:bodyPr>
          <a:lstStyle/>
          <a:p>
            <a:pPr algn="ctr"/>
            <a:r>
              <a:rPr lang="zh-CN" altLang="en-US" sz="1600" b="1" dirty="0"/>
              <a:t>多项式回归</a:t>
            </a:r>
          </a:p>
        </p:txBody>
      </p:sp>
      <p:pic>
        <p:nvPicPr>
          <p:cNvPr id="149" name="图片 148">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91680" y="2030440"/>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67" name="表格 2066"/>
          <p:cNvGraphicFramePr>
            <a:graphicFrameLocks noGrp="1"/>
          </p:cNvGraphicFramePr>
          <p:nvPr>
            <p:extLst>
              <p:ext uri="{D42A27DB-BD31-4B8C-83A1-F6EECF244321}">
                <p14:modId xmlns:p14="http://schemas.microsoft.com/office/powerpoint/2010/main" val="3355224681"/>
              </p:ext>
            </p:extLst>
          </p:nvPr>
        </p:nvGraphicFramePr>
        <p:xfrm>
          <a:off x="371749" y="1023336"/>
          <a:ext cx="6655831" cy="4358130"/>
        </p:xfrm>
        <a:graphic>
          <a:graphicData uri="http://schemas.openxmlformats.org/drawingml/2006/table">
            <a:tbl>
              <a:tblPr>
                <a:tableStyleId>{5C22544A-7EE6-4342-B048-85BDC9FD1C3A}</a:tableStyleId>
              </a:tblPr>
              <a:tblGrid>
                <a:gridCol w="511987">
                  <a:extLst>
                    <a:ext uri="{9D8B030D-6E8A-4147-A177-3AD203B41FA5}">
                      <a16:colId xmlns:a16="http://schemas.microsoft.com/office/drawing/2014/main" val="20000"/>
                    </a:ext>
                  </a:extLst>
                </a:gridCol>
                <a:gridCol w="511987">
                  <a:extLst>
                    <a:ext uri="{9D8B030D-6E8A-4147-A177-3AD203B41FA5}">
                      <a16:colId xmlns:a16="http://schemas.microsoft.com/office/drawing/2014/main" val="20001"/>
                    </a:ext>
                  </a:extLst>
                </a:gridCol>
                <a:gridCol w="511987">
                  <a:extLst>
                    <a:ext uri="{9D8B030D-6E8A-4147-A177-3AD203B41FA5}">
                      <a16:colId xmlns:a16="http://schemas.microsoft.com/office/drawing/2014/main" val="20002"/>
                    </a:ext>
                  </a:extLst>
                </a:gridCol>
                <a:gridCol w="511987">
                  <a:extLst>
                    <a:ext uri="{9D8B030D-6E8A-4147-A177-3AD203B41FA5}">
                      <a16:colId xmlns:a16="http://schemas.microsoft.com/office/drawing/2014/main" val="20003"/>
                    </a:ext>
                  </a:extLst>
                </a:gridCol>
                <a:gridCol w="511987">
                  <a:extLst>
                    <a:ext uri="{9D8B030D-6E8A-4147-A177-3AD203B41FA5}">
                      <a16:colId xmlns:a16="http://schemas.microsoft.com/office/drawing/2014/main" val="20004"/>
                    </a:ext>
                  </a:extLst>
                </a:gridCol>
                <a:gridCol w="511987">
                  <a:extLst>
                    <a:ext uri="{9D8B030D-6E8A-4147-A177-3AD203B41FA5}">
                      <a16:colId xmlns:a16="http://schemas.microsoft.com/office/drawing/2014/main" val="20005"/>
                    </a:ext>
                  </a:extLst>
                </a:gridCol>
                <a:gridCol w="511987">
                  <a:extLst>
                    <a:ext uri="{9D8B030D-6E8A-4147-A177-3AD203B41FA5}">
                      <a16:colId xmlns:a16="http://schemas.microsoft.com/office/drawing/2014/main" val="20006"/>
                    </a:ext>
                  </a:extLst>
                </a:gridCol>
                <a:gridCol w="511987">
                  <a:extLst>
                    <a:ext uri="{9D8B030D-6E8A-4147-A177-3AD203B41FA5}">
                      <a16:colId xmlns:a16="http://schemas.microsoft.com/office/drawing/2014/main" val="20007"/>
                    </a:ext>
                  </a:extLst>
                </a:gridCol>
                <a:gridCol w="511987">
                  <a:extLst>
                    <a:ext uri="{9D8B030D-6E8A-4147-A177-3AD203B41FA5}">
                      <a16:colId xmlns:a16="http://schemas.microsoft.com/office/drawing/2014/main" val="20008"/>
                    </a:ext>
                  </a:extLst>
                </a:gridCol>
                <a:gridCol w="511987">
                  <a:extLst>
                    <a:ext uri="{9D8B030D-6E8A-4147-A177-3AD203B41FA5}">
                      <a16:colId xmlns:a16="http://schemas.microsoft.com/office/drawing/2014/main" val="20009"/>
                    </a:ext>
                  </a:extLst>
                </a:gridCol>
                <a:gridCol w="511987">
                  <a:extLst>
                    <a:ext uri="{9D8B030D-6E8A-4147-A177-3AD203B41FA5}">
                      <a16:colId xmlns:a16="http://schemas.microsoft.com/office/drawing/2014/main" val="20010"/>
                    </a:ext>
                  </a:extLst>
                </a:gridCol>
                <a:gridCol w="511987">
                  <a:extLst>
                    <a:ext uri="{9D8B030D-6E8A-4147-A177-3AD203B41FA5}">
                      <a16:colId xmlns:a16="http://schemas.microsoft.com/office/drawing/2014/main" val="20011"/>
                    </a:ext>
                  </a:extLst>
                </a:gridCol>
                <a:gridCol w="511987">
                  <a:extLst>
                    <a:ext uri="{9D8B030D-6E8A-4147-A177-3AD203B41FA5}">
                      <a16:colId xmlns:a16="http://schemas.microsoft.com/office/drawing/2014/main" val="20012"/>
                    </a:ext>
                  </a:extLst>
                </a:gridCol>
              </a:tblGrid>
              <a:tr h="141463">
                <a:tc>
                  <a:txBody>
                    <a:bodyPr/>
                    <a:lstStyle/>
                    <a:p>
                      <a:pPr algn="l" fontAlgn="ctr"/>
                      <a:r>
                        <a:rPr lang="en-US" sz="900" u="none" strike="noStrike" dirty="0">
                          <a:solidFill>
                            <a:srgbClr val="FF0000"/>
                          </a:solidFill>
                          <a:effectLst/>
                        </a:rPr>
                        <a:t>CO</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NI</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CO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NI</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co</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ni</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7030A0"/>
                          </a:solidFill>
                          <a:effectLst/>
                        </a:rPr>
                        <a:t>j/mol</a:t>
                      </a:r>
                      <a:endParaRPr lang="en-US" sz="900" b="0" i="0" u="none" strike="noStrike" dirty="0">
                        <a:solidFill>
                          <a:srgbClr val="7030A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0"/>
                  </a:ext>
                </a:extLst>
              </a:tr>
              <a:tr h="141463">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6965.667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5267.817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10008.72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1"/>
                  </a:ext>
                </a:extLst>
              </a:tr>
              <a:tr h="141463">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10430.12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-63.1496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9249.812</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2"/>
                  </a:ext>
                </a:extLst>
              </a:tr>
              <a:tr h="141463">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18019.01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-227.276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13259.63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3"/>
                  </a:ext>
                </a:extLst>
              </a:tr>
              <a:tr h="141463">
                <a:tc>
                  <a:txBody>
                    <a:bodyPr/>
                    <a:lstStyle/>
                    <a:p>
                      <a:pPr algn="r" fontAlgn="ctr"/>
                      <a:r>
                        <a:rPr lang="en-US" altLang="zh-CN" sz="900" u="none" strike="noStrike">
                          <a:effectLst/>
                        </a:rPr>
                        <a:t>0.875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11439.67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0.777778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0.222222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-188.949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8640.963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4"/>
                  </a:ext>
                </a:extLst>
              </a:tr>
              <a:tr h="141463">
                <a:tc>
                  <a:txBody>
                    <a:bodyPr/>
                    <a:lstStyle/>
                    <a:p>
                      <a:pPr algn="r" fontAlgn="ctr"/>
                      <a:r>
                        <a:rPr lang="en-US" altLang="zh-CN" sz="900" u="none" strike="noStrike">
                          <a:effectLst/>
                        </a:rPr>
                        <a:t>0.428571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0.571429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19471.7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0.571429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0.428571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11509.91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16389.32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5"/>
                  </a:ext>
                </a:extLst>
              </a:tr>
              <a:tr h="141463">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16898.25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14413.35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6"/>
                  </a:ext>
                </a:extLst>
              </a:tr>
              <a:tr h="141463">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20238.97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11046.08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7"/>
                  </a:ext>
                </a:extLst>
              </a:tr>
              <a:tr h="141463">
                <a:tc>
                  <a:txBody>
                    <a:bodyPr/>
                    <a:lstStyle/>
                    <a:p>
                      <a:pPr algn="r" fontAlgn="ctr"/>
                      <a:r>
                        <a:rPr lang="en-US" altLang="zh-CN" sz="900" u="none" strike="noStrike">
                          <a:effectLst/>
                        </a:rPr>
                        <a:t>0.833333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14115.91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4561.934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0.555556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0.444444</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-520.018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7287.142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8"/>
                  </a:ext>
                </a:extLst>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10835.71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09"/>
                  </a:ext>
                </a:extLst>
              </a:tr>
              <a:tr h="141463">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18019.01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3013.264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5686.433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0"/>
                  </a:ext>
                </a:extLst>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2204.194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-449.657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3452.187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1"/>
                  </a:ext>
                </a:extLst>
              </a:tr>
              <a:tr h="141463">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20238.97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-351.577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14401.36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2"/>
                  </a:ext>
                </a:extLst>
              </a:tr>
              <a:tr h="141463">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16898.25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11070.2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16787.81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3"/>
                  </a:ext>
                </a:extLst>
              </a:tr>
              <a:tr h="141463">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20096.37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-640.397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15108.37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4"/>
                  </a:ext>
                </a:extLst>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11392.38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-544.21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16021.21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5"/>
                  </a:ext>
                </a:extLst>
              </a:tr>
              <a:tr h="141463">
                <a:tc>
                  <a:txBody>
                    <a:bodyPr/>
                    <a:lstStyle/>
                    <a:p>
                      <a:pPr algn="r" fontAlgn="ctr"/>
                      <a:r>
                        <a:rPr lang="en-US" altLang="zh-CN" sz="900" u="none" strike="noStrike">
                          <a:effectLst/>
                        </a:rPr>
                        <a:t>0.714286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0.285714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19160.26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9587.996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-415.893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12164.03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6"/>
                  </a:ext>
                </a:extLst>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11070.2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-351.577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18233.9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7"/>
                  </a:ext>
                </a:extLst>
              </a:tr>
              <a:tr h="141463">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13790.91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9681.934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15672.56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8"/>
                  </a:ext>
                </a:extLst>
              </a:tr>
              <a:tr h="141463">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19"/>
                  </a:ext>
                </a:extLst>
              </a:tr>
              <a:tr h="141463">
                <a:tc>
                  <a:txBody>
                    <a:bodyPr/>
                    <a:lstStyle/>
                    <a:p>
                      <a:pPr algn="r" fontAlgn="ctr"/>
                      <a:r>
                        <a:rPr lang="en-US" altLang="zh-CN" sz="900" u="none" strike="noStrike">
                          <a:effectLst/>
                        </a:rPr>
                        <a:t>0.454545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0.545455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19976.03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9587.996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-718.391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12501.75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0"/>
                  </a:ext>
                </a:extLst>
              </a:tr>
              <a:tr h="141463">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14963.92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4061.251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6919.18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1"/>
                  </a:ext>
                </a:extLst>
              </a:tr>
              <a:tr h="141463">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10694.52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-613.782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13055.78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2"/>
                  </a:ext>
                </a:extLst>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7836.688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-137.473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19853.26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3"/>
                  </a:ext>
                </a:extLst>
              </a:tr>
              <a:tr h="141463">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18815.92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11292.52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0.545455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0.454545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-534.408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17302.52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4"/>
                  </a:ext>
                </a:extLst>
              </a:tr>
              <a:tr h="141463">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10430.97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7665.327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13468.28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5"/>
                  </a:ext>
                </a:extLst>
              </a:tr>
              <a:tr h="141463">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14671.99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11757.32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6"/>
                  </a:ext>
                </a:extLst>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3914.992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-604.242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6248.327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7"/>
                  </a:ext>
                </a:extLst>
              </a:tr>
              <a:tr h="141463">
                <a:tc>
                  <a:txBody>
                    <a:bodyPr/>
                    <a:lstStyle/>
                    <a:p>
                      <a:pPr algn="r" fontAlgn="ctr"/>
                      <a:r>
                        <a:rPr lang="en-US" altLang="zh-CN" sz="900" u="none" strike="noStrike">
                          <a:effectLst/>
                        </a:rPr>
                        <a:t>0.411765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0.588235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19098.48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0.769231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0.230769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9225.779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-300.666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18599.23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8"/>
                  </a:ext>
                </a:extLst>
              </a:tr>
              <a:tr h="141463">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15746.85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0.411765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0.588235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9813.322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0.230769</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0.769231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-681.449</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0.15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0.35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11974.6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extLst>
                  <a:ext uri="{0D108BD9-81ED-4DB2-BD59-A6C34878D82A}">
                    <a16:rowId xmlns:a16="http://schemas.microsoft.com/office/drawing/2014/main" val="10029"/>
                  </a:ext>
                </a:extLst>
              </a:tr>
            </a:tbl>
          </a:graphicData>
        </a:graphic>
      </p:graphicFrame>
      <p:pic>
        <p:nvPicPr>
          <p:cNvPr id="2069" name="图片 2068"/>
          <p:cNvPicPr>
            <a:picLocks noChangeAspect="1"/>
          </p:cNvPicPr>
          <p:nvPr/>
        </p:nvPicPr>
        <p:blipFill>
          <a:blip r:embed="rId11"/>
          <a:stretch>
            <a:fillRect/>
          </a:stretch>
        </p:blipFill>
        <p:spPr>
          <a:xfrm>
            <a:off x="7070417" y="1031564"/>
            <a:ext cx="1775280" cy="4115375"/>
          </a:xfrm>
          <a:prstGeom prst="rect">
            <a:avLst/>
          </a:prstGeom>
        </p:spPr>
      </p:pic>
      <p:sp>
        <p:nvSpPr>
          <p:cNvPr id="2074" name="圆角矩形 2073"/>
          <p:cNvSpPr/>
          <p:nvPr/>
        </p:nvSpPr>
        <p:spPr>
          <a:xfrm>
            <a:off x="153979" y="5482052"/>
            <a:ext cx="8771657" cy="1262058"/>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8" name="文本框 2077"/>
          <p:cNvSpPr txBox="1"/>
          <p:nvPr/>
        </p:nvSpPr>
        <p:spPr>
          <a:xfrm>
            <a:off x="153979" y="756452"/>
            <a:ext cx="2113765" cy="369332"/>
          </a:xfrm>
          <a:prstGeom prst="rect">
            <a:avLst/>
          </a:prstGeom>
          <a:noFill/>
        </p:spPr>
        <p:txBody>
          <a:bodyPr wrap="square" rtlCol="0">
            <a:spAutoFit/>
          </a:bodyPr>
          <a:lstStyle/>
          <a:p>
            <a:r>
              <a:rPr lang="en-US" altLang="zh-CN" b="1" dirty="0">
                <a:solidFill>
                  <a:srgbClr val="FF0000"/>
                </a:solidFill>
              </a:rPr>
              <a:t>NiCoMo</a:t>
            </a:r>
            <a:r>
              <a:rPr lang="zh-CN" altLang="en-US" b="1" dirty="0">
                <a:solidFill>
                  <a:srgbClr val="FF0000"/>
                </a:solidFill>
              </a:rPr>
              <a:t>三元系为例</a:t>
            </a:r>
            <a:endParaRPr lang="en-US" altLang="zh-CN" b="1" dirty="0">
              <a:solidFill>
                <a:srgbClr val="FF0000"/>
              </a:solidFill>
            </a:endParaRPr>
          </a:p>
        </p:txBody>
      </p:sp>
      <p:pic>
        <p:nvPicPr>
          <p:cNvPr id="159" name="图片 158">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53640" y="276094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30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2067"/>
                                        </p:tgtEl>
                                        <p:attrNameLst>
                                          <p:attrName>style.visibility</p:attrName>
                                        </p:attrNameLst>
                                      </p:cBhvr>
                                      <p:to>
                                        <p:strVal val="visible"/>
                                      </p:to>
                                    </p:set>
                                    <p:animEffect transition="in" filter="randombar(horizontal)">
                                      <p:cBhvr>
                                        <p:cTn id="10" dur="500"/>
                                        <p:tgtEl>
                                          <p:spTgt spid="206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59"/>
                                        </p:tgtEl>
                                      </p:cBhvr>
                                      <p:by x="150000" y="150000"/>
                                    </p:animScale>
                                  </p:childTnLst>
                                </p:cTn>
                              </p:par>
                            </p:childTnLst>
                          </p:cTn>
                        </p:par>
                        <p:par>
                          <p:cTn id="15" fill="hold">
                            <p:stCondLst>
                              <p:cond delay="2000"/>
                            </p:stCondLst>
                            <p:childTnLst>
                              <p:par>
                                <p:cTn id="16" presetID="14" presetClass="entr" presetSubtype="10" fill="hold" nodeType="afterEffect">
                                  <p:stCondLst>
                                    <p:cond delay="0"/>
                                  </p:stCondLst>
                                  <p:childTnLst>
                                    <p:set>
                                      <p:cBhvr>
                                        <p:cTn id="17" dur="1" fill="hold">
                                          <p:stCondLst>
                                            <p:cond delay="0"/>
                                          </p:stCondLst>
                                        </p:cTn>
                                        <p:tgtEl>
                                          <p:spTgt spid="2069"/>
                                        </p:tgtEl>
                                        <p:attrNameLst>
                                          <p:attrName>style.visibility</p:attrName>
                                        </p:attrNameLst>
                                      </p:cBhvr>
                                      <p:to>
                                        <p:strVal val="visible"/>
                                      </p:to>
                                    </p:set>
                                    <p:animEffect transition="in" filter="randombar(horizontal)">
                                      <p:cBhvr>
                                        <p:cTn id="18" dur="500"/>
                                        <p:tgtEl>
                                          <p:spTgt spid="2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96950"/>
          </a:xfrm>
        </p:spPr>
        <p:txBody>
          <a:bodyPr>
            <a:normAutofit/>
          </a:bodyPr>
          <a:lstStyle/>
          <a:p>
            <a:r>
              <a:rPr lang="en-US" altLang="zh-CN" sz="2800" dirty="0">
                <a:effectLst/>
              </a:rPr>
              <a:t>NiCo-X</a:t>
            </a:r>
            <a:r>
              <a:rPr lang="zh-CN" altLang="zh-CN" sz="2800" dirty="0">
                <a:effectLst/>
              </a:rPr>
              <a:t>体系</a:t>
            </a:r>
            <a:r>
              <a:rPr lang="en-US" altLang="zh-CN" sz="2800" dirty="0">
                <a:effectLst/>
              </a:rPr>
              <a:t>Fcc</a:t>
            </a:r>
            <a:r>
              <a:rPr lang="zh-CN" altLang="zh-CN" sz="2800" dirty="0">
                <a:effectLst/>
              </a:rPr>
              <a:t>相形成</a:t>
            </a:r>
            <a:r>
              <a:rPr lang="zh-CN" altLang="en-US" sz="2800" dirty="0">
                <a:effectLst/>
              </a:rPr>
              <a:t>焓</a:t>
            </a:r>
            <a:r>
              <a:rPr lang="zh-CN" altLang="zh-CN" sz="2800" dirty="0">
                <a:effectLst/>
              </a:rPr>
              <a:t>的集成计算</a:t>
            </a:r>
            <a:endParaRPr lang="zh-CN" altLang="en-US" sz="2800" dirty="0"/>
          </a:p>
        </p:txBody>
      </p:sp>
      <p:grpSp>
        <p:nvGrpSpPr>
          <p:cNvPr id="6" name="组合 5"/>
          <p:cNvGrpSpPr/>
          <p:nvPr/>
        </p:nvGrpSpPr>
        <p:grpSpPr>
          <a:xfrm>
            <a:off x="251520" y="1268760"/>
            <a:ext cx="5400600" cy="2831758"/>
            <a:chOff x="827584" y="1397000"/>
            <a:chExt cx="5976664" cy="3040112"/>
          </a:xfrm>
        </p:grpSpPr>
        <p:sp>
          <p:nvSpPr>
            <p:cNvPr id="4" name="圆角矩形 3"/>
            <p:cNvSpPr/>
            <p:nvPr/>
          </p:nvSpPr>
          <p:spPr>
            <a:xfrm>
              <a:off x="827584" y="1548904"/>
              <a:ext cx="5976664" cy="274419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aphicFrame>
          <p:nvGraphicFramePr>
            <p:cNvPr id="3" name="图示 2"/>
            <p:cNvGraphicFramePr/>
            <p:nvPr>
              <p:extLst>
                <p:ext uri="{D42A27DB-BD31-4B8C-83A1-F6EECF244321}">
                  <p14:modId xmlns:p14="http://schemas.microsoft.com/office/powerpoint/2010/main" val="1402414492"/>
                </p:ext>
              </p:extLst>
            </p:nvPr>
          </p:nvGraphicFramePr>
          <p:xfrm>
            <a:off x="1524000" y="1397000"/>
            <a:ext cx="4992216" cy="304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832857" y="2088964"/>
              <a:ext cx="461665" cy="1656184"/>
            </a:xfrm>
            <a:prstGeom prst="rect">
              <a:avLst/>
            </a:prstGeom>
            <a:noFill/>
          </p:spPr>
          <p:txBody>
            <a:bodyPr vert="eaVert" wrap="square" rtlCol="0">
              <a:spAutoFit/>
            </a:bodyPr>
            <a:lstStyle/>
            <a:p>
              <a:pPr algn="ctr"/>
              <a:r>
                <a:rPr lang="zh-CN" altLang="en-US" b="1" dirty="0"/>
                <a:t>数据预处理</a:t>
              </a:r>
            </a:p>
          </p:txBody>
        </p:sp>
      </p:grpSp>
      <p:pic>
        <p:nvPicPr>
          <p:cNvPr id="10" name="图片 9"/>
          <p:cNvPicPr>
            <a:picLocks noChangeAspect="1"/>
          </p:cNvPicPr>
          <p:nvPr/>
        </p:nvPicPr>
        <p:blipFill>
          <a:blip r:embed="rId8"/>
          <a:stretch>
            <a:fillRect/>
          </a:stretch>
        </p:blipFill>
        <p:spPr>
          <a:xfrm>
            <a:off x="344732" y="4186591"/>
            <a:ext cx="4185985" cy="2109906"/>
          </a:xfrm>
          <a:prstGeom prst="rect">
            <a:avLst/>
          </a:prstGeom>
        </p:spPr>
      </p:pic>
      <p:grpSp>
        <p:nvGrpSpPr>
          <p:cNvPr id="51" name="组合 50"/>
          <p:cNvGrpSpPr/>
          <p:nvPr/>
        </p:nvGrpSpPr>
        <p:grpSpPr>
          <a:xfrm>
            <a:off x="296395" y="3836770"/>
            <a:ext cx="3839182" cy="2357082"/>
            <a:chOff x="1741411" y="4204879"/>
            <a:chExt cx="3839182" cy="2357082"/>
          </a:xfrm>
        </p:grpSpPr>
        <p:grpSp>
          <p:nvGrpSpPr>
            <p:cNvPr id="52" name="组合 51"/>
            <p:cNvGrpSpPr/>
            <p:nvPr/>
          </p:nvGrpSpPr>
          <p:grpSpPr>
            <a:xfrm>
              <a:off x="1741411" y="4204879"/>
              <a:ext cx="3839182" cy="2357082"/>
              <a:chOff x="2429131" y="4240270"/>
              <a:chExt cx="3021333" cy="2063268"/>
            </a:xfrm>
          </p:grpSpPr>
          <p:grpSp>
            <p:nvGrpSpPr>
              <p:cNvPr id="56" name="组合 55"/>
              <p:cNvGrpSpPr/>
              <p:nvPr/>
            </p:nvGrpSpPr>
            <p:grpSpPr>
              <a:xfrm>
                <a:off x="2429131" y="4240270"/>
                <a:ext cx="2921521" cy="2063268"/>
                <a:chOff x="4264845" y="4453442"/>
                <a:chExt cx="2921566" cy="2063268"/>
              </a:xfrm>
            </p:grpSpPr>
            <p:sp>
              <p:nvSpPr>
                <p:cNvPr id="63" name="矩形 62"/>
                <p:cNvSpPr/>
                <p:nvPr/>
              </p:nvSpPr>
              <p:spPr>
                <a:xfrm>
                  <a:off x="4264845" y="4453442"/>
                  <a:ext cx="2921566" cy="206326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4613031" y="4469459"/>
                  <a:ext cx="2165105" cy="338554"/>
                </a:xfrm>
                <a:prstGeom prst="rect">
                  <a:avLst/>
                </a:prstGeom>
                <a:noFill/>
              </p:spPr>
              <p:txBody>
                <a:bodyPr wrap="square" rtlCol="0">
                  <a:spAutoFit/>
                </a:bodyPr>
                <a:lstStyle/>
                <a:p>
                  <a:pPr algn="ctr"/>
                  <a:r>
                    <a:rPr lang="zh-CN" altLang="en-US" sz="1600" b="1" dirty="0"/>
                    <a:t>机器学习方法</a:t>
                  </a:r>
                </a:p>
              </p:txBody>
            </p:sp>
            <p:pic>
              <p:nvPicPr>
                <p:cNvPr id="65" name="Picture 4" descr="http://s1.knowsky.com/20170221/ngnvdubua2w2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3008" y="5468469"/>
                  <a:ext cx="920018" cy="911173"/>
                </a:xfrm>
                <a:prstGeom prst="rect">
                  <a:avLst/>
                </a:prstGeom>
                <a:noFill/>
                <a:extLst>
                  <a:ext uri="{909E8E84-426E-40DD-AFC4-6F175D3DCCD1}">
                    <a14:hiddenFill xmlns:a14="http://schemas.microsoft.com/office/drawing/2010/main">
                      <a:solidFill>
                        <a:srgbClr val="FFFFFF"/>
                      </a:solidFill>
                    </a14:hiddenFill>
                  </a:ext>
                </a:extLst>
              </p:spPr>
            </p:pic>
            <p:pic>
              <p:nvPicPr>
                <p:cNvPr id="66" name="图片 65"/>
                <p:cNvPicPr>
                  <a:picLocks noChangeAspect="1"/>
                </p:cNvPicPr>
                <p:nvPr/>
              </p:nvPicPr>
              <p:blipFill>
                <a:blip r:embed="rId10"/>
                <a:stretch>
                  <a:fillRect/>
                </a:stretch>
              </p:blipFill>
              <p:spPr>
                <a:xfrm>
                  <a:off x="5168730" y="5581952"/>
                  <a:ext cx="933914" cy="738615"/>
                </a:xfrm>
                <a:prstGeom prst="rect">
                  <a:avLst/>
                </a:prstGeom>
                <a:noFill/>
              </p:spPr>
            </p:pic>
          </p:grpSp>
          <p:cxnSp>
            <p:nvCxnSpPr>
              <p:cNvPr id="57" name="直接连接符 56"/>
              <p:cNvCxnSpPr/>
              <p:nvPr/>
            </p:nvCxnSpPr>
            <p:spPr>
              <a:xfrm>
                <a:off x="2429131" y="4583110"/>
                <a:ext cx="2921521" cy="11731"/>
              </a:xfrm>
              <a:prstGeom prst="line">
                <a:avLst/>
              </a:prstGeom>
              <a:ln>
                <a:tailEnd type="none"/>
              </a:ln>
            </p:spPr>
            <p:style>
              <a:lnRef idx="2">
                <a:schemeClr val="dk1"/>
              </a:lnRef>
              <a:fillRef idx="0">
                <a:schemeClr val="dk1"/>
              </a:fillRef>
              <a:effectRef idx="1">
                <a:schemeClr val="dk1"/>
              </a:effectRef>
              <a:fontRef idx="minor">
                <a:schemeClr val="tx1"/>
              </a:fontRef>
            </p:style>
          </p:cxnSp>
          <p:cxnSp>
            <p:nvCxnSpPr>
              <p:cNvPr id="58" name="直接连接符 57"/>
              <p:cNvCxnSpPr/>
              <p:nvPr/>
            </p:nvCxnSpPr>
            <p:spPr>
              <a:xfrm>
                <a:off x="2429434" y="4941168"/>
                <a:ext cx="2921218" cy="0"/>
              </a:xfrm>
              <a:prstGeom prst="line">
                <a:avLst/>
              </a:prstGeom>
              <a:ln>
                <a:tailEnd type="none"/>
              </a:ln>
            </p:spPr>
            <p:style>
              <a:lnRef idx="2">
                <a:schemeClr val="dk1"/>
              </a:lnRef>
              <a:fillRef idx="0">
                <a:schemeClr val="dk1"/>
              </a:fillRef>
              <a:effectRef idx="1">
                <a:schemeClr val="dk1"/>
              </a:effectRef>
              <a:fontRef idx="minor">
                <a:schemeClr val="tx1"/>
              </a:fontRef>
            </p:style>
          </p:cxnSp>
          <p:cxnSp>
            <p:nvCxnSpPr>
              <p:cNvPr id="59" name="直接连接符 58"/>
              <p:cNvCxnSpPr/>
              <p:nvPr/>
            </p:nvCxnSpPr>
            <p:spPr>
              <a:xfrm flipH="1">
                <a:off x="4371839" y="4583110"/>
                <a:ext cx="14271" cy="1714562"/>
              </a:xfrm>
              <a:prstGeom prst="line">
                <a:avLst/>
              </a:prstGeom>
              <a:ln>
                <a:tailEnd type="none"/>
              </a:ln>
            </p:spPr>
            <p:style>
              <a:lnRef idx="2">
                <a:schemeClr val="dk1"/>
              </a:lnRef>
              <a:fillRef idx="0">
                <a:schemeClr val="dk1"/>
              </a:fillRef>
              <a:effectRef idx="1">
                <a:schemeClr val="dk1"/>
              </a:effectRef>
              <a:fontRef idx="minor">
                <a:schemeClr val="tx1"/>
              </a:fontRef>
            </p:style>
          </p:cxnSp>
          <p:sp>
            <p:nvSpPr>
              <p:cNvPr id="60" name="文本框 59"/>
              <p:cNvSpPr txBox="1"/>
              <p:nvPr/>
            </p:nvSpPr>
            <p:spPr>
              <a:xfrm>
                <a:off x="2448975" y="4594841"/>
                <a:ext cx="1165199" cy="307777"/>
              </a:xfrm>
              <a:prstGeom prst="rect">
                <a:avLst/>
              </a:prstGeom>
              <a:noFill/>
            </p:spPr>
            <p:txBody>
              <a:bodyPr wrap="square" rtlCol="0">
                <a:spAutoFit/>
              </a:bodyPr>
              <a:lstStyle/>
              <a:p>
                <a:pPr algn="ctr"/>
                <a:r>
                  <a:rPr lang="zh-CN" altLang="en-US" sz="1400" dirty="0"/>
                  <a:t>回归预测</a:t>
                </a:r>
              </a:p>
            </p:txBody>
          </p:sp>
          <p:sp>
            <p:nvSpPr>
              <p:cNvPr id="61" name="文本框 60"/>
              <p:cNvSpPr txBox="1"/>
              <p:nvPr/>
            </p:nvSpPr>
            <p:spPr>
              <a:xfrm>
                <a:off x="4451603" y="4667068"/>
                <a:ext cx="998861" cy="269412"/>
              </a:xfrm>
              <a:prstGeom prst="rect">
                <a:avLst/>
              </a:prstGeom>
              <a:noFill/>
            </p:spPr>
            <p:txBody>
              <a:bodyPr wrap="square" rtlCol="0">
                <a:spAutoFit/>
              </a:bodyPr>
              <a:lstStyle/>
              <a:p>
                <a:r>
                  <a:rPr lang="zh-CN" altLang="en-US" sz="1400" dirty="0"/>
                  <a:t>最优化算法</a:t>
                </a:r>
              </a:p>
            </p:txBody>
          </p:sp>
        </p:grpSp>
        <p:sp>
          <p:nvSpPr>
            <p:cNvPr id="53" name="文本框 52"/>
            <p:cNvSpPr txBox="1"/>
            <p:nvPr/>
          </p:nvSpPr>
          <p:spPr>
            <a:xfrm>
              <a:off x="1890917" y="5048009"/>
              <a:ext cx="2342281" cy="276999"/>
            </a:xfrm>
            <a:prstGeom prst="rect">
              <a:avLst/>
            </a:prstGeom>
            <a:noFill/>
          </p:spPr>
          <p:txBody>
            <a:bodyPr wrap="square" rtlCol="0">
              <a:spAutoFit/>
            </a:bodyPr>
            <a:lstStyle/>
            <a:p>
              <a:r>
                <a:rPr lang="zh-CN" altLang="en-US" sz="1200" dirty="0"/>
                <a:t>随机森林    </a:t>
              </a:r>
              <a:r>
                <a:rPr lang="en-US" altLang="zh-CN" sz="1200" dirty="0"/>
                <a:t>SVR   </a:t>
              </a:r>
              <a:r>
                <a:rPr lang="zh-CN" altLang="en-US" sz="1200" dirty="0"/>
                <a:t>多项式回归</a:t>
              </a:r>
              <a:r>
                <a:rPr lang="en-US" altLang="zh-CN" sz="1200" dirty="0"/>
                <a:t>...</a:t>
              </a:r>
              <a:endParaRPr lang="zh-CN" altLang="en-US" sz="1200" dirty="0"/>
            </a:p>
          </p:txBody>
        </p:sp>
        <p:sp>
          <p:nvSpPr>
            <p:cNvPr id="54" name="文本框 53"/>
            <p:cNvSpPr txBox="1"/>
            <p:nvPr/>
          </p:nvSpPr>
          <p:spPr>
            <a:xfrm>
              <a:off x="4337378" y="5070451"/>
              <a:ext cx="1027865" cy="461665"/>
            </a:xfrm>
            <a:prstGeom prst="rect">
              <a:avLst/>
            </a:prstGeom>
            <a:noFill/>
          </p:spPr>
          <p:txBody>
            <a:bodyPr wrap="square" rtlCol="0">
              <a:spAutoFit/>
            </a:bodyPr>
            <a:lstStyle/>
            <a:p>
              <a:r>
                <a:rPr lang="zh-CN" altLang="en-US" sz="1200" dirty="0"/>
                <a:t>遗传算法  蚁群算法</a:t>
              </a:r>
              <a:r>
                <a:rPr lang="en-US" altLang="zh-CN" sz="1200" dirty="0"/>
                <a:t>...</a:t>
              </a:r>
              <a:endParaRPr lang="zh-CN" altLang="en-US" sz="1200" dirty="0"/>
            </a:p>
          </p:txBody>
        </p:sp>
        <p:pic>
          <p:nvPicPr>
            <p:cNvPr id="55" name="图片 54"/>
            <p:cNvPicPr>
              <a:picLocks noChangeAspect="1"/>
            </p:cNvPicPr>
            <p:nvPr/>
          </p:nvPicPr>
          <p:blipFill>
            <a:blip r:embed="rId11"/>
            <a:stretch>
              <a:fillRect/>
            </a:stretch>
          </p:blipFill>
          <p:spPr>
            <a:xfrm flipH="1">
              <a:off x="4248208" y="5632298"/>
              <a:ext cx="1174496" cy="717464"/>
            </a:xfrm>
            <a:prstGeom prst="rect">
              <a:avLst/>
            </a:prstGeom>
          </p:spPr>
        </p:pic>
      </p:grpSp>
      <p:grpSp>
        <p:nvGrpSpPr>
          <p:cNvPr id="86" name="组合 85"/>
          <p:cNvGrpSpPr/>
          <p:nvPr/>
        </p:nvGrpSpPr>
        <p:grpSpPr>
          <a:xfrm>
            <a:off x="5493475" y="897891"/>
            <a:ext cx="3437155" cy="5650340"/>
            <a:chOff x="5652120" y="1203213"/>
            <a:chExt cx="3437155" cy="5650340"/>
          </a:xfrm>
        </p:grpSpPr>
        <p:sp>
          <p:nvSpPr>
            <p:cNvPr id="69" name="矩形 68"/>
            <p:cNvSpPr/>
            <p:nvPr/>
          </p:nvSpPr>
          <p:spPr>
            <a:xfrm>
              <a:off x="5679508" y="1352076"/>
              <a:ext cx="1481134" cy="5990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生成初始种群</a:t>
              </a:r>
            </a:p>
          </p:txBody>
        </p:sp>
        <p:sp>
          <p:nvSpPr>
            <p:cNvPr id="70" name="矩形 69"/>
            <p:cNvSpPr/>
            <p:nvPr/>
          </p:nvSpPr>
          <p:spPr>
            <a:xfrm>
              <a:off x="5682561" y="2149612"/>
              <a:ext cx="1481134" cy="5990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计算个体</a:t>
              </a:r>
              <a:endParaRPr lang="en-US" altLang="zh-CN" sz="1400" b="1" dirty="0">
                <a:solidFill>
                  <a:schemeClr val="tx1"/>
                </a:solidFill>
              </a:endParaRPr>
            </a:p>
            <a:p>
              <a:pPr algn="ctr"/>
              <a:r>
                <a:rPr lang="zh-CN" altLang="en-US" sz="1400" b="1" dirty="0">
                  <a:solidFill>
                    <a:schemeClr val="tx1"/>
                  </a:solidFill>
                </a:rPr>
                <a:t>适应度</a:t>
              </a:r>
            </a:p>
          </p:txBody>
        </p:sp>
        <p:sp>
          <p:nvSpPr>
            <p:cNvPr id="72" name="流程图: 决策 71"/>
            <p:cNvSpPr/>
            <p:nvPr/>
          </p:nvSpPr>
          <p:spPr>
            <a:xfrm>
              <a:off x="5652120" y="2922964"/>
              <a:ext cx="1542015" cy="848618"/>
            </a:xfrm>
            <a:prstGeom prst="flowChartDecisi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迭代次数</a:t>
              </a:r>
            </a:p>
          </p:txBody>
        </p:sp>
        <p:sp>
          <p:nvSpPr>
            <p:cNvPr id="74" name="圆角矩形 73"/>
            <p:cNvSpPr/>
            <p:nvPr/>
          </p:nvSpPr>
          <p:spPr>
            <a:xfrm>
              <a:off x="5663823" y="3948118"/>
              <a:ext cx="1512503" cy="60398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选择</a:t>
              </a:r>
              <a:r>
                <a:rPr lang="en-US" altLang="zh-CN" sz="1400" dirty="0"/>
                <a:t>-</a:t>
              </a:r>
              <a:r>
                <a:rPr lang="zh-CN" altLang="en-US" sz="1400" dirty="0"/>
                <a:t>复制</a:t>
              </a:r>
            </a:p>
          </p:txBody>
        </p:sp>
        <p:sp>
          <p:nvSpPr>
            <p:cNvPr id="76" name="圆角矩形 75"/>
            <p:cNvSpPr/>
            <p:nvPr/>
          </p:nvSpPr>
          <p:spPr>
            <a:xfrm>
              <a:off x="5660428" y="4716648"/>
              <a:ext cx="1512503" cy="60398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交叉</a:t>
              </a:r>
            </a:p>
          </p:txBody>
        </p:sp>
        <p:sp>
          <p:nvSpPr>
            <p:cNvPr id="77" name="圆角矩形 76"/>
            <p:cNvSpPr/>
            <p:nvPr/>
          </p:nvSpPr>
          <p:spPr>
            <a:xfrm>
              <a:off x="5660427" y="5503453"/>
              <a:ext cx="1512503" cy="60398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变异</a:t>
              </a:r>
            </a:p>
          </p:txBody>
        </p:sp>
        <p:sp>
          <p:nvSpPr>
            <p:cNvPr id="78" name="矩形 77"/>
            <p:cNvSpPr/>
            <p:nvPr/>
          </p:nvSpPr>
          <p:spPr>
            <a:xfrm>
              <a:off x="5667245" y="6283974"/>
              <a:ext cx="1498866" cy="5695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生成子代</a:t>
              </a:r>
            </a:p>
          </p:txBody>
        </p:sp>
        <p:cxnSp>
          <p:nvCxnSpPr>
            <p:cNvPr id="31" name="直接箭头连接符 30"/>
            <p:cNvCxnSpPr>
              <a:stCxn id="69" idx="2"/>
              <a:endCxn id="70" idx="0"/>
            </p:cNvCxnSpPr>
            <p:nvPr/>
          </p:nvCxnSpPr>
          <p:spPr>
            <a:xfrm>
              <a:off x="6420075" y="1951140"/>
              <a:ext cx="3053" cy="19847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6" name="直接箭头连接符 45"/>
            <p:cNvCxnSpPr>
              <a:stCxn id="70" idx="2"/>
              <a:endCxn id="72" idx="0"/>
            </p:cNvCxnSpPr>
            <p:nvPr/>
          </p:nvCxnSpPr>
          <p:spPr>
            <a:xfrm>
              <a:off x="6423128" y="2748676"/>
              <a:ext cx="0" cy="17428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48" name="直接箭头连接符 2047"/>
            <p:cNvCxnSpPr>
              <a:stCxn id="72" idx="2"/>
              <a:endCxn id="74" idx="0"/>
            </p:cNvCxnSpPr>
            <p:nvPr/>
          </p:nvCxnSpPr>
          <p:spPr>
            <a:xfrm flipH="1">
              <a:off x="6420075" y="3771582"/>
              <a:ext cx="3053" cy="17653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50" name="直接箭头连接符 2049"/>
            <p:cNvCxnSpPr>
              <a:stCxn id="74" idx="2"/>
              <a:endCxn id="76" idx="0"/>
            </p:cNvCxnSpPr>
            <p:nvPr/>
          </p:nvCxnSpPr>
          <p:spPr>
            <a:xfrm flipH="1">
              <a:off x="6416680" y="4552103"/>
              <a:ext cx="3395" cy="16454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52" name="直接箭头连接符 2051"/>
            <p:cNvCxnSpPr>
              <a:stCxn id="76" idx="2"/>
              <a:endCxn id="77" idx="0"/>
            </p:cNvCxnSpPr>
            <p:nvPr/>
          </p:nvCxnSpPr>
          <p:spPr>
            <a:xfrm flipH="1">
              <a:off x="6416679" y="5320633"/>
              <a:ext cx="1" cy="18282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59" name="直接箭头连接符 2058"/>
            <p:cNvCxnSpPr>
              <a:stCxn id="77" idx="2"/>
              <a:endCxn id="78" idx="0"/>
            </p:cNvCxnSpPr>
            <p:nvPr/>
          </p:nvCxnSpPr>
          <p:spPr>
            <a:xfrm flipH="1">
              <a:off x="6416678" y="6107438"/>
              <a:ext cx="1" cy="17653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63" name="直接箭头连接符 2062"/>
            <p:cNvCxnSpPr>
              <a:stCxn id="78" idx="1"/>
              <a:endCxn id="72" idx="1"/>
            </p:cNvCxnSpPr>
            <p:nvPr/>
          </p:nvCxnSpPr>
          <p:spPr>
            <a:xfrm rot="10800000">
              <a:off x="5652121" y="3347274"/>
              <a:ext cx="15125" cy="3221491"/>
            </a:xfrm>
            <a:prstGeom prst="bentConnector3">
              <a:avLst>
                <a:gd name="adj1" fmla="val 1611405"/>
              </a:avLst>
            </a:prstGeom>
            <a:ln>
              <a:tailEnd type="triangle"/>
            </a:ln>
          </p:spPr>
          <p:style>
            <a:lnRef idx="2">
              <a:schemeClr val="accent4"/>
            </a:lnRef>
            <a:fillRef idx="0">
              <a:schemeClr val="accent4"/>
            </a:fillRef>
            <a:effectRef idx="1">
              <a:schemeClr val="accent4"/>
            </a:effectRef>
            <a:fontRef idx="minor">
              <a:schemeClr val="tx1"/>
            </a:fontRef>
          </p:style>
        </p:cxnSp>
        <p:sp>
          <p:nvSpPr>
            <p:cNvPr id="107" name="圆角矩形 106"/>
            <p:cNvSpPr/>
            <p:nvPr/>
          </p:nvSpPr>
          <p:spPr>
            <a:xfrm>
              <a:off x="7576772" y="3947401"/>
              <a:ext cx="1512503" cy="60398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输出满足个体</a:t>
              </a:r>
            </a:p>
          </p:txBody>
        </p:sp>
        <p:cxnSp>
          <p:nvCxnSpPr>
            <p:cNvPr id="2065" name="直接箭头连接符 2064"/>
            <p:cNvCxnSpPr>
              <a:stCxn id="74" idx="3"/>
              <a:endCxn id="107" idx="1"/>
            </p:cNvCxnSpPr>
            <p:nvPr/>
          </p:nvCxnSpPr>
          <p:spPr>
            <a:xfrm flipV="1">
              <a:off x="7176326" y="4249394"/>
              <a:ext cx="400446" cy="71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77" name="直接连接符 2076"/>
            <p:cNvCxnSpPr>
              <a:stCxn id="69" idx="3"/>
              <a:endCxn id="2072" idx="1"/>
            </p:cNvCxnSpPr>
            <p:nvPr/>
          </p:nvCxnSpPr>
          <p:spPr>
            <a:xfrm>
              <a:off x="7160642" y="1651608"/>
              <a:ext cx="427599" cy="0"/>
            </a:xfrm>
            <a:prstGeom prst="line">
              <a:avLst/>
            </a:prstGeom>
            <a:ln>
              <a:prstDash val="sysDash"/>
              <a:tailEnd type="none"/>
            </a:ln>
          </p:spPr>
          <p:style>
            <a:lnRef idx="2">
              <a:schemeClr val="accent4"/>
            </a:lnRef>
            <a:fillRef idx="0">
              <a:schemeClr val="accent4"/>
            </a:fillRef>
            <a:effectRef idx="1">
              <a:schemeClr val="accent4"/>
            </a:effectRef>
            <a:fontRef idx="minor">
              <a:schemeClr val="tx1"/>
            </a:fontRef>
          </p:style>
        </p:cxnSp>
        <p:grpSp>
          <p:nvGrpSpPr>
            <p:cNvPr id="85" name="组合 84"/>
            <p:cNvGrpSpPr/>
            <p:nvPr/>
          </p:nvGrpSpPr>
          <p:grpSpPr>
            <a:xfrm>
              <a:off x="7588241" y="1203213"/>
              <a:ext cx="1387716" cy="896790"/>
              <a:chOff x="7576772" y="1252822"/>
              <a:chExt cx="1387716" cy="896790"/>
            </a:xfrm>
          </p:grpSpPr>
          <p:sp>
            <p:nvSpPr>
              <p:cNvPr id="2072" name="横卷形 2071"/>
              <p:cNvSpPr/>
              <p:nvPr/>
            </p:nvSpPr>
            <p:spPr>
              <a:xfrm>
                <a:off x="7576772" y="1252822"/>
                <a:ext cx="1387716" cy="896790"/>
              </a:xfrm>
              <a:prstGeom prst="horizont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文本框 82"/>
              <p:cNvSpPr txBox="1"/>
              <p:nvPr/>
            </p:nvSpPr>
            <p:spPr>
              <a:xfrm>
                <a:off x="7704000" y="1392188"/>
                <a:ext cx="1097214" cy="600164"/>
              </a:xfrm>
              <a:prstGeom prst="rect">
                <a:avLst/>
              </a:prstGeom>
              <a:noFill/>
            </p:spPr>
            <p:txBody>
              <a:bodyPr wrap="square" rtlCol="0">
                <a:spAutoFit/>
              </a:bodyPr>
              <a:lstStyle/>
              <a:p>
                <a:r>
                  <a:rPr lang="en-US" altLang="zh-CN" sz="1100" b="1" dirty="0">
                    <a:solidFill>
                      <a:srgbClr val="FF0000"/>
                    </a:solidFill>
                  </a:rPr>
                  <a:t>1.</a:t>
                </a:r>
                <a:r>
                  <a:rPr lang="zh-CN" altLang="en-US" sz="1100" b="1" dirty="0">
                    <a:solidFill>
                      <a:srgbClr val="FF0000"/>
                    </a:solidFill>
                  </a:rPr>
                  <a:t>二进制编码</a:t>
                </a:r>
                <a:endParaRPr lang="en-US" altLang="zh-CN" sz="1100" b="1" dirty="0">
                  <a:solidFill>
                    <a:srgbClr val="FF0000"/>
                  </a:solidFill>
                </a:endParaRPr>
              </a:p>
              <a:p>
                <a:r>
                  <a:rPr lang="en-US" altLang="zh-CN" sz="1100" b="1" dirty="0">
                    <a:solidFill>
                      <a:srgbClr val="FF0000"/>
                    </a:solidFill>
                  </a:rPr>
                  <a:t>2.</a:t>
                </a:r>
                <a:r>
                  <a:rPr lang="zh-CN" altLang="en-US" sz="1100" b="1" dirty="0">
                    <a:solidFill>
                      <a:srgbClr val="FF0000"/>
                    </a:solidFill>
                  </a:rPr>
                  <a:t>定义适应度函数</a:t>
                </a:r>
              </a:p>
            </p:txBody>
          </p:sp>
        </p:grpSp>
      </p:grpSp>
    </p:spTree>
    <p:extLst>
      <p:ext uri="{BB962C8B-B14F-4D97-AF65-F5344CB8AC3E}">
        <p14:creationId xmlns:p14="http://schemas.microsoft.com/office/powerpoint/2010/main" val="2547716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257395775"/>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96950"/>
          </a:xfrm>
        </p:spPr>
        <p:txBody>
          <a:bodyPr>
            <a:normAutofit/>
          </a:bodyPr>
          <a:lstStyle/>
          <a:p>
            <a:r>
              <a:rPr lang="zh-CN" altLang="en-US" sz="2600" dirty="0">
                <a:effectLst/>
              </a:rPr>
              <a:t>二元、三元系合金形成焓数据（无对应关系</a:t>
            </a:r>
            <a:r>
              <a:rPr lang="zh-CN" altLang="en-US" sz="2800" dirty="0">
                <a:effectLst/>
              </a:rPr>
              <a:t>）</a:t>
            </a:r>
            <a:endParaRPr lang="zh-CN" altLang="en-US" sz="2800" dirty="0"/>
          </a:p>
        </p:txBody>
      </p:sp>
      <p:sp>
        <p:nvSpPr>
          <p:cNvPr id="7" name="燕尾形 6"/>
          <p:cNvSpPr/>
          <p:nvPr/>
        </p:nvSpPr>
        <p:spPr>
          <a:xfrm>
            <a:off x="771271" y="959552"/>
            <a:ext cx="1944216" cy="792088"/>
          </a:xfrm>
          <a:prstGeom prst="chevr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数据预</a:t>
            </a:r>
            <a:endParaRPr lang="en-US" altLang="zh-CN" dirty="0">
              <a:solidFill>
                <a:schemeClr val="tx1"/>
              </a:solidFill>
            </a:endParaRPr>
          </a:p>
          <a:p>
            <a:pPr algn="ctr"/>
            <a:r>
              <a:rPr lang="zh-CN" altLang="en-US" dirty="0">
                <a:solidFill>
                  <a:schemeClr val="tx1"/>
                </a:solidFill>
              </a:rPr>
              <a:t>处理</a:t>
            </a:r>
          </a:p>
        </p:txBody>
      </p:sp>
      <p:sp>
        <p:nvSpPr>
          <p:cNvPr id="25" name="燕尾形 24"/>
          <p:cNvSpPr/>
          <p:nvPr/>
        </p:nvSpPr>
        <p:spPr>
          <a:xfrm>
            <a:off x="5145763" y="951990"/>
            <a:ext cx="1933872" cy="792088"/>
          </a:xfrm>
          <a:prstGeom prst="chevr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遗传算法</a:t>
            </a:r>
          </a:p>
        </p:txBody>
      </p:sp>
      <p:sp>
        <p:nvSpPr>
          <p:cNvPr id="26" name="燕尾形 25"/>
          <p:cNvSpPr/>
          <p:nvPr/>
        </p:nvSpPr>
        <p:spPr>
          <a:xfrm>
            <a:off x="7250835" y="924465"/>
            <a:ext cx="1892896" cy="792088"/>
          </a:xfrm>
          <a:prstGeom prst="chevron">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a:t>
            </a:r>
          </a:p>
        </p:txBody>
      </p:sp>
      <p:graphicFrame>
        <p:nvGraphicFramePr>
          <p:cNvPr id="8" name="表格 7"/>
          <p:cNvGraphicFramePr>
            <a:graphicFrameLocks noGrp="1"/>
          </p:cNvGraphicFramePr>
          <p:nvPr>
            <p:extLst>
              <p:ext uri="{D42A27DB-BD31-4B8C-83A1-F6EECF244321}">
                <p14:modId xmlns:p14="http://schemas.microsoft.com/office/powerpoint/2010/main" val="3173545890"/>
              </p:ext>
            </p:extLst>
          </p:nvPr>
        </p:nvGraphicFramePr>
        <p:xfrm>
          <a:off x="827585" y="1833126"/>
          <a:ext cx="2016223" cy="4908252"/>
        </p:xfrm>
        <a:graphic>
          <a:graphicData uri="http://schemas.openxmlformats.org/drawingml/2006/table">
            <a:tbl>
              <a:tblPr/>
              <a:tblGrid>
                <a:gridCol w="505579">
                  <a:extLst>
                    <a:ext uri="{9D8B030D-6E8A-4147-A177-3AD203B41FA5}">
                      <a16:colId xmlns:a16="http://schemas.microsoft.com/office/drawing/2014/main" val="20000"/>
                    </a:ext>
                  </a:extLst>
                </a:gridCol>
                <a:gridCol w="438574">
                  <a:extLst>
                    <a:ext uri="{9D8B030D-6E8A-4147-A177-3AD203B41FA5}">
                      <a16:colId xmlns:a16="http://schemas.microsoft.com/office/drawing/2014/main" val="20001"/>
                    </a:ext>
                  </a:extLst>
                </a:gridCol>
                <a:gridCol w="438574">
                  <a:extLst>
                    <a:ext uri="{9D8B030D-6E8A-4147-A177-3AD203B41FA5}">
                      <a16:colId xmlns:a16="http://schemas.microsoft.com/office/drawing/2014/main" val="20002"/>
                    </a:ext>
                  </a:extLst>
                </a:gridCol>
                <a:gridCol w="633496">
                  <a:extLst>
                    <a:ext uri="{9D8B030D-6E8A-4147-A177-3AD203B41FA5}">
                      <a16:colId xmlns:a16="http://schemas.microsoft.com/office/drawing/2014/main" val="20003"/>
                    </a:ext>
                  </a:extLst>
                </a:gridCol>
              </a:tblGrid>
              <a:tr h="139959">
                <a:tc>
                  <a:txBody>
                    <a:bodyPr/>
                    <a:lstStyle/>
                    <a:p>
                      <a:pPr algn="ctr" fontAlgn="ctr"/>
                      <a:r>
                        <a:rPr lang="en-US" sz="800" b="0" i="0" u="none" strike="noStrike" dirty="0">
                          <a:solidFill>
                            <a:srgbClr val="000000"/>
                          </a:solidFill>
                          <a:effectLst/>
                          <a:latin typeface="Arial" panose="020B0604020202020204" pitchFamily="34" charset="0"/>
                          <a:ea typeface="宋体" panose="02010600030101010101" pitchFamily="2" charset="-122"/>
                        </a:rPr>
                        <a:t>ni</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co</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al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l-GR" sz="800" b="0" i="0" u="none" strike="noStrike">
                          <a:solidFill>
                            <a:srgbClr val="000000"/>
                          </a:solidFill>
                          <a:effectLst/>
                          <a:latin typeface="Arial" panose="020B0604020202020204" pitchFamily="34" charset="0"/>
                          <a:ea typeface="宋体" panose="02010600030101010101" pitchFamily="2" charset="-122"/>
                        </a:rPr>
                        <a:t>Δ</a:t>
                      </a:r>
                      <a:r>
                        <a:rPr lang="en-US" sz="800" b="0" i="0" u="none" strike="noStrike">
                          <a:solidFill>
                            <a:srgbClr val="000000"/>
                          </a:solidFill>
                          <a:effectLst/>
                          <a:latin typeface="Arial" panose="020B0604020202020204" pitchFamily="34" charset="0"/>
                          <a:ea typeface="宋体" panose="02010600030101010101" pitchFamily="2" charset="-122"/>
                        </a:rPr>
                        <a:t>H J/mol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-420.0665152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-687.5164096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-599.6168825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9959">
                <a:tc>
                  <a:txBody>
                    <a:bodyPr/>
                    <a:lstStyle/>
                    <a:p>
                      <a:pPr algn="r" fontAlgn="ctr"/>
                      <a:r>
                        <a:rPr lang="en-US" altLang="zh-CN" sz="700" b="0" i="0" u="none" strike="noStrike" dirty="0">
                          <a:solidFill>
                            <a:srgbClr val="000000"/>
                          </a:solidFill>
                          <a:effectLst/>
                          <a:latin typeface="宋体" panose="02010600030101010101" pitchFamily="2" charset="-122"/>
                          <a:ea typeface="宋体" panose="02010600030101010101" pitchFamily="2" charset="-122"/>
                        </a:rPr>
                        <a:t>0.4286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0.5714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-558.2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1644">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700" b="0" i="0" u="none" strike="noStrike">
                          <a:solidFill>
                            <a:srgbClr val="000000"/>
                          </a:solidFill>
                          <a:effectLst/>
                          <a:latin typeface="宋体" panose="02010600030101010101" pitchFamily="2" charset="-122"/>
                          <a:ea typeface="宋体" panose="02010600030101010101" pitchFamily="2" charset="-122"/>
                        </a:rPr>
                        <a:t>-370.6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-226.6645827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9959">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4.533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15.50859514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-7502.712744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39959">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0.1111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-9975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-18507.41507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-21211.62769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-25007.88074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-20444.86568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-18113.20907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-8332.664144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-8740.662862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-10563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-23270.54275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39959">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-32794.000 </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-40921.15156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dirty="0">
                          <a:solidFill>
                            <a:srgbClr val="000000"/>
                          </a:solidFill>
                          <a:effectLst/>
                          <a:latin typeface="宋体" panose="02010600030101010101" pitchFamily="2" charset="-122"/>
                          <a:ea typeface="宋体" panose="02010600030101010101" pitchFamily="2" charset="-122"/>
                        </a:rPr>
                        <a:t>-38120</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-34438.41269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-15965.87484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-16926.82401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25"/>
                  </a:ext>
                </a:extLst>
              </a:tr>
              <a:tr h="128872">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-9024.563008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26"/>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-28321.95841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27"/>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-31040.66822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28"/>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-26143.7737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29"/>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-34129.38681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30"/>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-28492.72263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31"/>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-20794.19072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32"/>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-15079.42593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33"/>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-31970.5009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34"/>
                  </a:ext>
                </a:extLst>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-27073.47677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35"/>
                  </a:ext>
                </a:extLst>
              </a:tr>
            </a:tbl>
          </a:graphicData>
        </a:graphic>
      </p:graphicFrame>
      <p:sp>
        <p:nvSpPr>
          <p:cNvPr id="11" name="左大括号 10"/>
          <p:cNvSpPr/>
          <p:nvPr/>
        </p:nvSpPr>
        <p:spPr>
          <a:xfrm>
            <a:off x="605319" y="1833126"/>
            <a:ext cx="199481" cy="1235834"/>
          </a:xfrm>
          <a:prstGeom prst="leftBrace">
            <a:avLst/>
          </a:prstGeom>
          <a:ln>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p:cNvSpPr txBox="1"/>
          <p:nvPr/>
        </p:nvSpPr>
        <p:spPr>
          <a:xfrm>
            <a:off x="15268" y="2129975"/>
            <a:ext cx="804800" cy="523220"/>
          </a:xfrm>
          <a:prstGeom prst="rect">
            <a:avLst/>
          </a:prstGeom>
          <a:noFill/>
        </p:spPr>
        <p:txBody>
          <a:bodyPr wrap="square" rtlCol="0">
            <a:spAutoFit/>
          </a:bodyPr>
          <a:lstStyle/>
          <a:p>
            <a:r>
              <a:rPr lang="en-US" altLang="zh-CN" sz="1400" b="1" dirty="0">
                <a:solidFill>
                  <a:schemeClr val="accent2">
                    <a:lumMod val="75000"/>
                  </a:schemeClr>
                </a:solidFill>
              </a:rPr>
              <a:t>NiCo</a:t>
            </a:r>
          </a:p>
          <a:p>
            <a:r>
              <a:rPr lang="zh-CN" altLang="en-US" sz="1400" b="1" dirty="0">
                <a:solidFill>
                  <a:schemeClr val="accent2">
                    <a:lumMod val="75000"/>
                  </a:schemeClr>
                </a:solidFill>
              </a:rPr>
              <a:t>二元系</a:t>
            </a:r>
          </a:p>
        </p:txBody>
      </p:sp>
      <p:sp>
        <p:nvSpPr>
          <p:cNvPr id="31" name="左大括号 30"/>
          <p:cNvSpPr/>
          <p:nvPr/>
        </p:nvSpPr>
        <p:spPr>
          <a:xfrm>
            <a:off x="605320" y="3086982"/>
            <a:ext cx="165952" cy="1043562"/>
          </a:xfrm>
          <a:prstGeom prst="leftBrace">
            <a:avLst/>
          </a:prstGeom>
          <a:ln>
            <a:tailEnd type="none"/>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32" name="文本框 31"/>
          <p:cNvSpPr txBox="1"/>
          <p:nvPr/>
        </p:nvSpPr>
        <p:spPr>
          <a:xfrm>
            <a:off x="-33529" y="3262969"/>
            <a:ext cx="804800" cy="523220"/>
          </a:xfrm>
          <a:prstGeom prst="rect">
            <a:avLst/>
          </a:prstGeom>
          <a:noFill/>
        </p:spPr>
        <p:txBody>
          <a:bodyPr wrap="square" rtlCol="0">
            <a:spAutoFit/>
          </a:bodyPr>
          <a:lstStyle/>
          <a:p>
            <a:r>
              <a:rPr lang="en-US" altLang="zh-CN" sz="1400" b="1" dirty="0">
                <a:solidFill>
                  <a:schemeClr val="accent3">
                    <a:lumMod val="75000"/>
                  </a:schemeClr>
                </a:solidFill>
              </a:rPr>
              <a:t>CoAl</a:t>
            </a:r>
          </a:p>
          <a:p>
            <a:r>
              <a:rPr lang="zh-CN" altLang="en-US" sz="1400" b="1" dirty="0">
                <a:solidFill>
                  <a:schemeClr val="accent3">
                    <a:lumMod val="75000"/>
                  </a:schemeClr>
                </a:solidFill>
              </a:rPr>
              <a:t>二元系</a:t>
            </a:r>
          </a:p>
        </p:txBody>
      </p:sp>
      <p:sp>
        <p:nvSpPr>
          <p:cNvPr id="33" name="左大括号 32"/>
          <p:cNvSpPr/>
          <p:nvPr/>
        </p:nvSpPr>
        <p:spPr>
          <a:xfrm>
            <a:off x="613069" y="4220705"/>
            <a:ext cx="199481" cy="1057432"/>
          </a:xfrm>
          <a:prstGeom prst="leftBrace">
            <a:avLst/>
          </a:prstGeom>
          <a:ln>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34" name="文本框 33"/>
          <p:cNvSpPr txBox="1"/>
          <p:nvPr/>
        </p:nvSpPr>
        <p:spPr>
          <a:xfrm>
            <a:off x="-45112" y="4394176"/>
            <a:ext cx="804800" cy="523220"/>
          </a:xfrm>
          <a:prstGeom prst="rect">
            <a:avLst/>
          </a:prstGeom>
          <a:noFill/>
        </p:spPr>
        <p:txBody>
          <a:bodyPr wrap="square" rtlCol="0">
            <a:spAutoFit/>
          </a:bodyPr>
          <a:lstStyle/>
          <a:p>
            <a:r>
              <a:rPr lang="en-US" altLang="zh-CN" sz="1400" b="1" dirty="0">
                <a:solidFill>
                  <a:schemeClr val="accent6">
                    <a:lumMod val="75000"/>
                  </a:schemeClr>
                </a:solidFill>
              </a:rPr>
              <a:t>NiAl</a:t>
            </a:r>
          </a:p>
          <a:p>
            <a:r>
              <a:rPr lang="zh-CN" altLang="en-US" sz="1400" b="1" dirty="0">
                <a:solidFill>
                  <a:schemeClr val="accent6">
                    <a:lumMod val="75000"/>
                  </a:schemeClr>
                </a:solidFill>
              </a:rPr>
              <a:t>二元系</a:t>
            </a:r>
          </a:p>
        </p:txBody>
      </p:sp>
      <p:sp>
        <p:nvSpPr>
          <p:cNvPr id="35" name="燕尾形 34"/>
          <p:cNvSpPr/>
          <p:nvPr/>
        </p:nvSpPr>
        <p:spPr>
          <a:xfrm>
            <a:off x="2964341" y="956228"/>
            <a:ext cx="1933872" cy="792088"/>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问题描述</a:t>
            </a:r>
          </a:p>
        </p:txBody>
      </p:sp>
      <p:cxnSp>
        <p:nvCxnSpPr>
          <p:cNvPr id="15" name="直接连接符 14"/>
          <p:cNvCxnSpPr/>
          <p:nvPr/>
        </p:nvCxnSpPr>
        <p:spPr>
          <a:xfrm>
            <a:off x="2843808" y="2422982"/>
            <a:ext cx="288032" cy="0"/>
          </a:xfrm>
          <a:prstGeom prst="line">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018561273"/>
              </p:ext>
            </p:extLst>
          </p:nvPr>
        </p:nvGraphicFramePr>
        <p:xfrm>
          <a:off x="3160047" y="2297867"/>
          <a:ext cx="1985716" cy="342778"/>
        </p:xfrm>
        <a:graphic>
          <a:graphicData uri="http://schemas.openxmlformats.org/drawingml/2006/table">
            <a:tbl>
              <a:tblPr/>
              <a:tblGrid>
                <a:gridCol w="497929">
                  <a:extLst>
                    <a:ext uri="{9D8B030D-6E8A-4147-A177-3AD203B41FA5}">
                      <a16:colId xmlns:a16="http://schemas.microsoft.com/office/drawing/2014/main" val="20000"/>
                    </a:ext>
                  </a:extLst>
                </a:gridCol>
                <a:gridCol w="431938">
                  <a:extLst>
                    <a:ext uri="{9D8B030D-6E8A-4147-A177-3AD203B41FA5}">
                      <a16:colId xmlns:a16="http://schemas.microsoft.com/office/drawing/2014/main" val="20001"/>
                    </a:ext>
                  </a:extLst>
                </a:gridCol>
                <a:gridCol w="431938">
                  <a:extLst>
                    <a:ext uri="{9D8B030D-6E8A-4147-A177-3AD203B41FA5}">
                      <a16:colId xmlns:a16="http://schemas.microsoft.com/office/drawing/2014/main" val="20002"/>
                    </a:ext>
                  </a:extLst>
                </a:gridCol>
                <a:gridCol w="623911">
                  <a:extLst>
                    <a:ext uri="{9D8B030D-6E8A-4147-A177-3AD203B41FA5}">
                      <a16:colId xmlns:a16="http://schemas.microsoft.com/office/drawing/2014/main" val="20003"/>
                    </a:ext>
                  </a:extLst>
                </a:gridCol>
              </a:tblGrid>
              <a:tr h="342778">
                <a:tc>
                  <a:txBody>
                    <a:bodyPr/>
                    <a:lstStyle/>
                    <a:p>
                      <a:pPr algn="ctr" fontAlgn="ctr"/>
                      <a:r>
                        <a:rPr lang="en-US" altLang="zh-CN" sz="1400" b="0" i="0" u="none" strike="noStrike" dirty="0">
                          <a:solidFill>
                            <a:srgbClr val="000000"/>
                          </a:solidFill>
                          <a:effectLst/>
                          <a:latin typeface="宋体" panose="02010600030101010101" pitchFamily="2" charset="-122"/>
                          <a:ea typeface="宋体" panose="02010600030101010101" pitchFamily="2" charset="-122"/>
                        </a:rPr>
                        <a:t>x1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宋体" panose="02010600030101010101" pitchFamily="2" charset="-122"/>
                          <a:ea typeface="宋体" panose="02010600030101010101" pitchFamily="2" charset="-122"/>
                        </a:rPr>
                        <a:t>1-x1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a:solidFill>
                            <a:srgbClr val="000000"/>
                          </a:solidFill>
                          <a:effectLst/>
                          <a:latin typeface="宋体" panose="02010600030101010101" pitchFamily="2" charset="-122"/>
                          <a:ea typeface="宋体" panose="02010600030101010101" pitchFamily="2" charset="-122"/>
                        </a:rPr>
                        <a:t>y1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cxnSp>
        <p:nvCxnSpPr>
          <p:cNvPr id="43" name="直接连接符 42"/>
          <p:cNvCxnSpPr/>
          <p:nvPr/>
        </p:nvCxnSpPr>
        <p:spPr>
          <a:xfrm>
            <a:off x="2843808" y="3501008"/>
            <a:ext cx="288032" cy="0"/>
          </a:xfrm>
          <a:prstGeom prst="line">
            <a:avLst/>
          </a:prstGeom>
          <a:ln>
            <a:solidFill>
              <a:schemeClr val="accent3">
                <a:lumMod val="75000"/>
              </a:schemeClr>
            </a:solidFill>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p:cNvGraphicFramePr>
            <a:graphicFrameLocks noGrp="1"/>
          </p:cNvGraphicFramePr>
          <p:nvPr>
            <p:extLst>
              <p:ext uri="{D42A27DB-BD31-4B8C-83A1-F6EECF244321}">
                <p14:modId xmlns:p14="http://schemas.microsoft.com/office/powerpoint/2010/main" val="2307864236"/>
              </p:ext>
            </p:extLst>
          </p:nvPr>
        </p:nvGraphicFramePr>
        <p:xfrm>
          <a:off x="3145488" y="3394010"/>
          <a:ext cx="2000274" cy="271869"/>
        </p:xfrm>
        <a:graphic>
          <a:graphicData uri="http://schemas.openxmlformats.org/drawingml/2006/table">
            <a:tbl>
              <a:tblPr/>
              <a:tblGrid>
                <a:gridCol w="501579">
                  <a:extLst>
                    <a:ext uri="{9D8B030D-6E8A-4147-A177-3AD203B41FA5}">
                      <a16:colId xmlns:a16="http://schemas.microsoft.com/office/drawing/2014/main" val="20000"/>
                    </a:ext>
                  </a:extLst>
                </a:gridCol>
                <a:gridCol w="435105">
                  <a:extLst>
                    <a:ext uri="{9D8B030D-6E8A-4147-A177-3AD203B41FA5}">
                      <a16:colId xmlns:a16="http://schemas.microsoft.com/office/drawing/2014/main" val="20001"/>
                    </a:ext>
                  </a:extLst>
                </a:gridCol>
                <a:gridCol w="435105">
                  <a:extLst>
                    <a:ext uri="{9D8B030D-6E8A-4147-A177-3AD203B41FA5}">
                      <a16:colId xmlns:a16="http://schemas.microsoft.com/office/drawing/2014/main" val="20002"/>
                    </a:ext>
                  </a:extLst>
                </a:gridCol>
                <a:gridCol w="628485">
                  <a:extLst>
                    <a:ext uri="{9D8B030D-6E8A-4147-A177-3AD203B41FA5}">
                      <a16:colId xmlns:a16="http://schemas.microsoft.com/office/drawing/2014/main" val="20003"/>
                    </a:ext>
                  </a:extLst>
                </a:gridCol>
              </a:tblGrid>
              <a:tr h="271869">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b"/>
                      <a:r>
                        <a:rPr lang="en-US" altLang="zh-CN" sz="1400" b="0" i="0" u="none" strike="noStrike" dirty="0">
                          <a:solidFill>
                            <a:srgbClr val="000000"/>
                          </a:solidFill>
                          <a:effectLst/>
                          <a:latin typeface="宋体" panose="02010600030101010101" pitchFamily="2" charset="-122"/>
                          <a:ea typeface="宋体" panose="02010600030101010101" pitchFamily="2" charset="-122"/>
                        </a:rPr>
                        <a:t>x2</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a:solidFill>
                            <a:srgbClr val="000000"/>
                          </a:solidFill>
                          <a:effectLst/>
                          <a:latin typeface="宋体" panose="02010600030101010101" pitchFamily="2" charset="-122"/>
                          <a:ea typeface="宋体" panose="02010600030101010101" pitchFamily="2" charset="-122"/>
                        </a:rPr>
                        <a:t>1-x2</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a:solidFill>
                            <a:srgbClr val="000000"/>
                          </a:solidFill>
                          <a:effectLst/>
                          <a:latin typeface="宋体" panose="02010600030101010101" pitchFamily="2" charset="-122"/>
                          <a:ea typeface="宋体" panose="02010600030101010101" pitchFamily="2" charset="-122"/>
                        </a:rPr>
                        <a:t>y2</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634424882"/>
              </p:ext>
            </p:extLst>
          </p:nvPr>
        </p:nvGraphicFramePr>
        <p:xfrm>
          <a:off x="3095575" y="4295063"/>
          <a:ext cx="2079105" cy="288032"/>
        </p:xfrm>
        <a:graphic>
          <a:graphicData uri="http://schemas.openxmlformats.org/drawingml/2006/table">
            <a:tbl>
              <a:tblPr/>
              <a:tblGrid>
                <a:gridCol w="521347">
                  <a:extLst>
                    <a:ext uri="{9D8B030D-6E8A-4147-A177-3AD203B41FA5}">
                      <a16:colId xmlns:a16="http://schemas.microsoft.com/office/drawing/2014/main" val="20000"/>
                    </a:ext>
                  </a:extLst>
                </a:gridCol>
                <a:gridCol w="452252">
                  <a:extLst>
                    <a:ext uri="{9D8B030D-6E8A-4147-A177-3AD203B41FA5}">
                      <a16:colId xmlns:a16="http://schemas.microsoft.com/office/drawing/2014/main" val="20001"/>
                    </a:ext>
                  </a:extLst>
                </a:gridCol>
                <a:gridCol w="531745">
                  <a:extLst>
                    <a:ext uri="{9D8B030D-6E8A-4147-A177-3AD203B41FA5}">
                      <a16:colId xmlns:a16="http://schemas.microsoft.com/office/drawing/2014/main" val="20002"/>
                    </a:ext>
                  </a:extLst>
                </a:gridCol>
                <a:gridCol w="573761">
                  <a:extLst>
                    <a:ext uri="{9D8B030D-6E8A-4147-A177-3AD203B41FA5}">
                      <a16:colId xmlns:a16="http://schemas.microsoft.com/office/drawing/2014/main" val="20003"/>
                    </a:ext>
                  </a:extLst>
                </a:gridCol>
              </a:tblGrid>
              <a:tr h="288032">
                <a:tc>
                  <a:txBody>
                    <a:bodyPr/>
                    <a:lstStyle/>
                    <a:p>
                      <a:pPr algn="ctr" fontAlgn="ctr"/>
                      <a:r>
                        <a:rPr lang="en-US" altLang="zh-CN" sz="1400" b="0" i="0" u="none" strike="noStrike" dirty="0">
                          <a:solidFill>
                            <a:srgbClr val="000000"/>
                          </a:solidFill>
                          <a:effectLst/>
                          <a:latin typeface="宋体" panose="02010600030101010101" pitchFamily="2" charset="-122"/>
                          <a:ea typeface="宋体" panose="02010600030101010101" pitchFamily="2" charset="-122"/>
                        </a:rPr>
                        <a:t>x3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a:solidFill>
                            <a:srgbClr val="000000"/>
                          </a:solidFill>
                          <a:effectLst/>
                          <a:latin typeface="宋体" panose="02010600030101010101" pitchFamily="2" charset="-122"/>
                          <a:ea typeface="宋体" panose="02010600030101010101" pitchFamily="2" charset="-122"/>
                        </a:rPr>
                        <a:t>1-x3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000000"/>
                          </a:solidFill>
                          <a:effectLst/>
                          <a:latin typeface="宋体" panose="02010600030101010101" pitchFamily="2" charset="-122"/>
                          <a:ea typeface="宋体" panose="02010600030101010101" pitchFamily="2" charset="-122"/>
                        </a:rPr>
                        <a:t>y3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cxnSp>
        <p:nvCxnSpPr>
          <p:cNvPr id="48" name="直接连接符 47"/>
          <p:cNvCxnSpPr>
            <a:endCxn id="22" idx="1"/>
          </p:cNvCxnSpPr>
          <p:nvPr/>
        </p:nvCxnSpPr>
        <p:spPr>
          <a:xfrm>
            <a:off x="2819469" y="4429476"/>
            <a:ext cx="276106" cy="9603"/>
          </a:xfrm>
          <a:prstGeom prst="line">
            <a:avLst/>
          </a:prstGeom>
          <a:ln>
            <a:tailEnd type="triangle"/>
          </a:ln>
        </p:spPr>
        <p:style>
          <a:lnRef idx="2">
            <a:schemeClr val="accent6"/>
          </a:lnRef>
          <a:fillRef idx="0">
            <a:schemeClr val="accent6"/>
          </a:fillRef>
          <a:effectRef idx="1">
            <a:schemeClr val="accent6"/>
          </a:effectRef>
          <a:fontRef idx="minor">
            <a:schemeClr val="tx1"/>
          </a:fontRef>
        </p:style>
      </p:cxnSp>
      <p:sp>
        <p:nvSpPr>
          <p:cNvPr id="27" name="加号 26"/>
          <p:cNvSpPr/>
          <p:nvPr/>
        </p:nvSpPr>
        <p:spPr>
          <a:xfrm>
            <a:off x="3912186" y="2891410"/>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加号 61"/>
          <p:cNvSpPr/>
          <p:nvPr/>
        </p:nvSpPr>
        <p:spPr>
          <a:xfrm>
            <a:off x="3912186" y="3903638"/>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964340" y="2241609"/>
            <a:ext cx="2277157" cy="2699559"/>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014922" y="1898868"/>
            <a:ext cx="2226575" cy="276999"/>
          </a:xfrm>
          <a:prstGeom prst="rect">
            <a:avLst/>
          </a:prstGeom>
          <a:noFill/>
          <a:ln w="28575">
            <a:solidFill>
              <a:schemeClr val="accent4">
                <a:lumMod val="75000"/>
              </a:schemeClr>
            </a:solidFill>
          </a:ln>
        </p:spPr>
        <p:txBody>
          <a:bodyPr wrap="square" rtlCol="0">
            <a:spAutoFit/>
          </a:bodyPr>
          <a:lstStyle/>
          <a:p>
            <a:r>
              <a:rPr lang="zh-CN" altLang="en-US" sz="1200" b="1" dirty="0"/>
              <a:t>寻找二元和三元系的对应关系</a:t>
            </a:r>
          </a:p>
        </p:txBody>
      </p:sp>
      <p:sp>
        <p:nvSpPr>
          <p:cNvPr id="68" name="左大括号 67"/>
          <p:cNvSpPr/>
          <p:nvPr/>
        </p:nvSpPr>
        <p:spPr>
          <a:xfrm>
            <a:off x="633477" y="5427607"/>
            <a:ext cx="165952" cy="1220567"/>
          </a:xfrm>
          <a:prstGeom prst="leftBrace">
            <a:avLst/>
          </a:prstGeom>
          <a:ln>
            <a:solidFill>
              <a:schemeClr val="accent4">
                <a:lumMod val="75000"/>
              </a:schemeClr>
            </a:solidFill>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accent4">
                  <a:lumMod val="60000"/>
                  <a:lumOff val="40000"/>
                </a:schemeClr>
              </a:solidFill>
            </a:endParaRPr>
          </a:p>
        </p:txBody>
      </p:sp>
      <p:sp>
        <p:nvSpPr>
          <p:cNvPr id="69" name="文本框 68"/>
          <p:cNvSpPr txBox="1"/>
          <p:nvPr/>
        </p:nvSpPr>
        <p:spPr>
          <a:xfrm>
            <a:off x="8082" y="5745546"/>
            <a:ext cx="804800" cy="523220"/>
          </a:xfrm>
          <a:prstGeom prst="rect">
            <a:avLst/>
          </a:prstGeom>
          <a:noFill/>
        </p:spPr>
        <p:txBody>
          <a:bodyPr wrap="square" rtlCol="0">
            <a:spAutoFit/>
          </a:bodyPr>
          <a:lstStyle/>
          <a:p>
            <a:r>
              <a:rPr lang="en-US" altLang="zh-CN" sz="1400" b="1" dirty="0">
                <a:solidFill>
                  <a:schemeClr val="accent4">
                    <a:lumMod val="75000"/>
                  </a:schemeClr>
                </a:solidFill>
              </a:rPr>
              <a:t>NiAlCo</a:t>
            </a:r>
          </a:p>
          <a:p>
            <a:r>
              <a:rPr lang="zh-CN" altLang="en-US" sz="1400" b="1" dirty="0">
                <a:solidFill>
                  <a:schemeClr val="accent4">
                    <a:lumMod val="75000"/>
                  </a:schemeClr>
                </a:solidFill>
              </a:rPr>
              <a:t>三元系</a:t>
            </a:r>
          </a:p>
        </p:txBody>
      </p:sp>
      <p:graphicFrame>
        <p:nvGraphicFramePr>
          <p:cNvPr id="36" name="表格 35"/>
          <p:cNvGraphicFramePr>
            <a:graphicFrameLocks noGrp="1"/>
          </p:cNvGraphicFramePr>
          <p:nvPr>
            <p:extLst>
              <p:ext uri="{D42A27DB-BD31-4B8C-83A1-F6EECF244321}">
                <p14:modId xmlns:p14="http://schemas.microsoft.com/office/powerpoint/2010/main" val="2893440753"/>
              </p:ext>
            </p:extLst>
          </p:nvPr>
        </p:nvGraphicFramePr>
        <p:xfrm>
          <a:off x="3119913" y="5626712"/>
          <a:ext cx="2172165" cy="326429"/>
        </p:xfrm>
        <a:graphic>
          <a:graphicData uri="http://schemas.openxmlformats.org/drawingml/2006/table">
            <a:tbl>
              <a:tblPr/>
              <a:tblGrid>
                <a:gridCol w="544682">
                  <a:extLst>
                    <a:ext uri="{9D8B030D-6E8A-4147-A177-3AD203B41FA5}">
                      <a16:colId xmlns:a16="http://schemas.microsoft.com/office/drawing/2014/main" val="20000"/>
                    </a:ext>
                  </a:extLst>
                </a:gridCol>
                <a:gridCol w="472495">
                  <a:extLst>
                    <a:ext uri="{9D8B030D-6E8A-4147-A177-3AD203B41FA5}">
                      <a16:colId xmlns:a16="http://schemas.microsoft.com/office/drawing/2014/main" val="20001"/>
                    </a:ext>
                  </a:extLst>
                </a:gridCol>
                <a:gridCol w="472495">
                  <a:extLst>
                    <a:ext uri="{9D8B030D-6E8A-4147-A177-3AD203B41FA5}">
                      <a16:colId xmlns:a16="http://schemas.microsoft.com/office/drawing/2014/main" val="20002"/>
                    </a:ext>
                  </a:extLst>
                </a:gridCol>
                <a:gridCol w="682493">
                  <a:extLst>
                    <a:ext uri="{9D8B030D-6E8A-4147-A177-3AD203B41FA5}">
                      <a16:colId xmlns:a16="http://schemas.microsoft.com/office/drawing/2014/main" val="20003"/>
                    </a:ext>
                  </a:extLst>
                </a:gridCol>
              </a:tblGrid>
              <a:tr h="255095">
                <a:tc>
                  <a:txBody>
                    <a:bodyPr/>
                    <a:lstStyle/>
                    <a:p>
                      <a:pPr algn="ctr" fontAlgn="ctr"/>
                      <a:r>
                        <a:rPr lang="en-US" altLang="zh-CN" sz="1050" b="0" i="0" u="none" strike="noStrike" dirty="0">
                          <a:solidFill>
                            <a:srgbClr val="006100"/>
                          </a:solidFill>
                          <a:effectLst/>
                          <a:latin typeface="宋体" panose="02010600030101010101" pitchFamily="2" charset="-122"/>
                          <a:ea typeface="宋体" panose="02010600030101010101" pitchFamily="2" charset="-122"/>
                        </a:rPr>
                        <a:t>x4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a:solidFill>
                            <a:srgbClr val="006100"/>
                          </a:solidFill>
                          <a:effectLst/>
                          <a:latin typeface="宋体" panose="02010600030101010101" pitchFamily="2" charset="-122"/>
                          <a:ea typeface="宋体" panose="02010600030101010101" pitchFamily="2" charset="-122"/>
                        </a:rPr>
                        <a:t>x5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a:solidFill>
                            <a:srgbClr val="006100"/>
                          </a:solidFill>
                          <a:effectLst/>
                          <a:latin typeface="宋体" panose="02010600030101010101" pitchFamily="2" charset="-122"/>
                          <a:ea typeface="宋体" panose="02010600030101010101" pitchFamily="2" charset="-122"/>
                        </a:rPr>
                        <a:t>1-x4-x5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a:solidFill>
                            <a:srgbClr val="006100"/>
                          </a:solidFill>
                          <a:effectLst/>
                          <a:latin typeface="宋体" panose="02010600030101010101" pitchFamily="2" charset="-122"/>
                          <a:ea typeface="宋体" panose="02010600030101010101" pitchFamily="2" charset="-122"/>
                        </a:rPr>
                        <a:t>y4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0"/>
                  </a:ext>
                </a:extLst>
              </a:tr>
            </a:tbl>
          </a:graphicData>
        </a:graphic>
      </p:graphicFrame>
      <p:cxnSp>
        <p:nvCxnSpPr>
          <p:cNvPr id="70" name="直接连接符 69"/>
          <p:cNvCxnSpPr/>
          <p:nvPr/>
        </p:nvCxnSpPr>
        <p:spPr>
          <a:xfrm>
            <a:off x="2819469" y="5728188"/>
            <a:ext cx="276106" cy="9603"/>
          </a:xfrm>
          <a:prstGeom prst="line">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37" name="下箭头 36"/>
          <p:cNvSpPr/>
          <p:nvPr/>
        </p:nvSpPr>
        <p:spPr>
          <a:xfrm>
            <a:off x="3931277" y="4993764"/>
            <a:ext cx="348298" cy="546143"/>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390041" y="2640645"/>
            <a:ext cx="1605601" cy="276999"/>
          </a:xfrm>
          <a:prstGeom prst="rect">
            <a:avLst/>
          </a:prstGeom>
          <a:noFill/>
        </p:spPr>
        <p:txBody>
          <a:bodyPr wrap="square" rtlCol="0">
            <a:spAutoFit/>
          </a:bodyPr>
          <a:lstStyle/>
          <a:p>
            <a:r>
              <a:rPr lang="zh-CN" altLang="en-US" sz="1200" b="1" dirty="0"/>
              <a:t>一条</a:t>
            </a:r>
            <a:r>
              <a:rPr lang="en-US" altLang="zh-CN" sz="1200" b="1" dirty="0"/>
              <a:t>NiCo</a:t>
            </a:r>
            <a:r>
              <a:rPr lang="zh-CN" altLang="en-US" sz="1200" b="1" dirty="0"/>
              <a:t>二元系记录</a:t>
            </a:r>
          </a:p>
        </p:txBody>
      </p:sp>
      <p:sp>
        <p:nvSpPr>
          <p:cNvPr id="71" name="文本框 70"/>
          <p:cNvSpPr txBox="1"/>
          <p:nvPr/>
        </p:nvSpPr>
        <p:spPr>
          <a:xfrm>
            <a:off x="3390040" y="3665879"/>
            <a:ext cx="1605601" cy="276999"/>
          </a:xfrm>
          <a:prstGeom prst="rect">
            <a:avLst/>
          </a:prstGeom>
          <a:noFill/>
        </p:spPr>
        <p:txBody>
          <a:bodyPr wrap="square" rtlCol="0">
            <a:spAutoFit/>
          </a:bodyPr>
          <a:lstStyle/>
          <a:p>
            <a:r>
              <a:rPr lang="zh-CN" altLang="en-US" sz="1200" b="1" dirty="0"/>
              <a:t>一条</a:t>
            </a:r>
            <a:r>
              <a:rPr lang="en-US" altLang="zh-CN" sz="1200" b="1" dirty="0"/>
              <a:t>CoAl</a:t>
            </a:r>
            <a:r>
              <a:rPr lang="zh-CN" altLang="en-US" sz="1200" b="1" dirty="0"/>
              <a:t>二元系记录</a:t>
            </a:r>
          </a:p>
        </p:txBody>
      </p:sp>
      <p:sp>
        <p:nvSpPr>
          <p:cNvPr id="72" name="文本框 71"/>
          <p:cNvSpPr txBox="1"/>
          <p:nvPr/>
        </p:nvSpPr>
        <p:spPr>
          <a:xfrm>
            <a:off x="3390040" y="4610922"/>
            <a:ext cx="1605601" cy="276999"/>
          </a:xfrm>
          <a:prstGeom prst="rect">
            <a:avLst/>
          </a:prstGeom>
          <a:noFill/>
        </p:spPr>
        <p:txBody>
          <a:bodyPr wrap="square" rtlCol="0">
            <a:spAutoFit/>
          </a:bodyPr>
          <a:lstStyle/>
          <a:p>
            <a:r>
              <a:rPr lang="zh-CN" altLang="en-US" sz="1200" b="1" dirty="0"/>
              <a:t>一条</a:t>
            </a:r>
            <a:r>
              <a:rPr lang="en-US" altLang="zh-CN" sz="1200" b="1" dirty="0"/>
              <a:t>NiAl</a:t>
            </a:r>
            <a:r>
              <a:rPr lang="zh-CN" altLang="en-US" sz="1200" b="1" dirty="0"/>
              <a:t>二元系记录</a:t>
            </a:r>
          </a:p>
        </p:txBody>
      </p:sp>
      <p:sp>
        <p:nvSpPr>
          <p:cNvPr id="73" name="文本框 72"/>
          <p:cNvSpPr txBox="1"/>
          <p:nvPr/>
        </p:nvSpPr>
        <p:spPr>
          <a:xfrm>
            <a:off x="3374276" y="6007156"/>
            <a:ext cx="1771486" cy="276999"/>
          </a:xfrm>
          <a:prstGeom prst="rect">
            <a:avLst/>
          </a:prstGeom>
          <a:noFill/>
        </p:spPr>
        <p:txBody>
          <a:bodyPr wrap="square" rtlCol="0">
            <a:spAutoFit/>
          </a:bodyPr>
          <a:lstStyle/>
          <a:p>
            <a:r>
              <a:rPr lang="zh-CN" altLang="en-US" sz="1200" b="1" dirty="0"/>
              <a:t>一条</a:t>
            </a:r>
            <a:r>
              <a:rPr lang="en-US" altLang="zh-CN" sz="1200" b="1" dirty="0"/>
              <a:t>NiAlCo</a:t>
            </a:r>
            <a:r>
              <a:rPr lang="zh-CN" altLang="en-US" sz="1200" b="1" dirty="0"/>
              <a:t>三元系记录</a:t>
            </a:r>
          </a:p>
        </p:txBody>
      </p:sp>
      <p:sp>
        <p:nvSpPr>
          <p:cNvPr id="74" name="矩形 73"/>
          <p:cNvSpPr/>
          <p:nvPr/>
        </p:nvSpPr>
        <p:spPr>
          <a:xfrm>
            <a:off x="2884397" y="1833126"/>
            <a:ext cx="2407681" cy="490825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图片 87"/>
          <p:cNvPicPr>
            <a:picLocks noChangeAspect="1"/>
          </p:cNvPicPr>
          <p:nvPr/>
        </p:nvPicPr>
        <p:blipFill>
          <a:blip r:embed="rId2"/>
          <a:stretch>
            <a:fillRect/>
          </a:stretch>
        </p:blipFill>
        <p:spPr>
          <a:xfrm>
            <a:off x="5355416" y="1725841"/>
            <a:ext cx="3004759" cy="4989728"/>
          </a:xfrm>
          <a:prstGeom prst="rect">
            <a:avLst/>
          </a:prstGeom>
          <a:ln>
            <a:noFill/>
          </a:ln>
          <a:effectLst>
            <a:outerShdw blurRad="190500" algn="tl" rotWithShape="0">
              <a:srgbClr val="000000">
                <a:alpha val="70000"/>
              </a:srgbClr>
            </a:outerShdw>
          </a:effectLst>
        </p:spPr>
      </p:pic>
      <p:cxnSp>
        <p:nvCxnSpPr>
          <p:cNvPr id="90" name="直接箭头连接符 89"/>
          <p:cNvCxnSpPr>
            <a:stCxn id="29" idx="3"/>
          </p:cNvCxnSpPr>
          <p:nvPr/>
        </p:nvCxnSpPr>
        <p:spPr>
          <a:xfrm flipV="1">
            <a:off x="5241497" y="2037367"/>
            <a:ext cx="260234"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895024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9143"/>
            <a:ext cx="8229600" cy="796950"/>
          </a:xfrm>
        </p:spPr>
        <p:txBody>
          <a:bodyPr/>
          <a:lstStyle/>
          <a:p>
            <a:pPr>
              <a:defRPr/>
            </a:pPr>
            <a:r>
              <a:rPr lang="zh-CN" altLang="en-US" dirty="0"/>
              <a:t>工作汇报</a:t>
            </a:r>
            <a:r>
              <a:rPr lang="en-US" altLang="zh-CN" dirty="0"/>
              <a:t>1</a:t>
            </a:r>
            <a:r>
              <a:rPr lang="zh-CN" altLang="en-US" dirty="0"/>
              <a:t>（材料计算）</a:t>
            </a:r>
            <a:endParaRPr dirty="0"/>
          </a:p>
        </p:txBody>
      </p:sp>
      <p:sp>
        <p:nvSpPr>
          <p:cNvPr id="3" name="文本框 2"/>
          <p:cNvSpPr txBox="1"/>
          <p:nvPr/>
        </p:nvSpPr>
        <p:spPr>
          <a:xfrm>
            <a:off x="137245" y="796950"/>
            <a:ext cx="2808308" cy="369332"/>
          </a:xfrm>
          <a:prstGeom prst="rect">
            <a:avLst/>
          </a:prstGeom>
          <a:noFill/>
        </p:spPr>
        <p:txBody>
          <a:bodyPr wrap="square" rtlCol="0">
            <a:spAutoFit/>
          </a:bodyPr>
          <a:lstStyle/>
          <a:p>
            <a:r>
              <a:rPr lang="en-US" altLang="zh-CN" b="1" dirty="0"/>
              <a:t>  </a:t>
            </a:r>
            <a:endParaRPr lang="zh-CN" altLang="en-US" b="1" dirty="0"/>
          </a:p>
        </p:txBody>
      </p:sp>
      <p:graphicFrame>
        <p:nvGraphicFramePr>
          <p:cNvPr id="4" name="表格 3"/>
          <p:cNvGraphicFramePr>
            <a:graphicFrameLocks noGrp="1"/>
          </p:cNvGraphicFramePr>
          <p:nvPr/>
        </p:nvGraphicFramePr>
        <p:xfrm>
          <a:off x="5288398" y="989235"/>
          <a:ext cx="3613511" cy="1828800"/>
        </p:xfrm>
        <a:graphic>
          <a:graphicData uri="http://schemas.openxmlformats.org/drawingml/2006/table">
            <a:tbl>
              <a:tblPr/>
              <a:tblGrid>
                <a:gridCol w="809555">
                  <a:extLst>
                    <a:ext uri="{9D8B030D-6E8A-4147-A177-3AD203B41FA5}">
                      <a16:colId xmlns:a16="http://schemas.microsoft.com/office/drawing/2014/main" val="20000"/>
                    </a:ext>
                  </a:extLst>
                </a:gridCol>
                <a:gridCol w="487878">
                  <a:extLst>
                    <a:ext uri="{9D8B030D-6E8A-4147-A177-3AD203B41FA5}">
                      <a16:colId xmlns:a16="http://schemas.microsoft.com/office/drawing/2014/main" val="20001"/>
                    </a:ext>
                  </a:extLst>
                </a:gridCol>
                <a:gridCol w="347637">
                  <a:extLst>
                    <a:ext uri="{9D8B030D-6E8A-4147-A177-3AD203B41FA5}">
                      <a16:colId xmlns:a16="http://schemas.microsoft.com/office/drawing/2014/main" val="20002"/>
                    </a:ext>
                  </a:extLst>
                </a:gridCol>
                <a:gridCol w="424389">
                  <a:extLst>
                    <a:ext uri="{9D8B030D-6E8A-4147-A177-3AD203B41FA5}">
                      <a16:colId xmlns:a16="http://schemas.microsoft.com/office/drawing/2014/main" val="20003"/>
                    </a:ext>
                  </a:extLst>
                </a:gridCol>
                <a:gridCol w="386013">
                  <a:extLst>
                    <a:ext uri="{9D8B030D-6E8A-4147-A177-3AD203B41FA5}">
                      <a16:colId xmlns:a16="http://schemas.microsoft.com/office/drawing/2014/main" val="20004"/>
                    </a:ext>
                  </a:extLst>
                </a:gridCol>
                <a:gridCol w="386013">
                  <a:extLst>
                    <a:ext uri="{9D8B030D-6E8A-4147-A177-3AD203B41FA5}">
                      <a16:colId xmlns:a16="http://schemas.microsoft.com/office/drawing/2014/main" val="20005"/>
                    </a:ext>
                  </a:extLst>
                </a:gridCol>
                <a:gridCol w="386013">
                  <a:extLst>
                    <a:ext uri="{9D8B030D-6E8A-4147-A177-3AD203B41FA5}">
                      <a16:colId xmlns:a16="http://schemas.microsoft.com/office/drawing/2014/main" val="20006"/>
                    </a:ext>
                  </a:extLst>
                </a:gridCol>
                <a:gridCol w="386013">
                  <a:extLst>
                    <a:ext uri="{9D8B030D-6E8A-4147-A177-3AD203B41FA5}">
                      <a16:colId xmlns:a16="http://schemas.microsoft.com/office/drawing/2014/main" val="20007"/>
                    </a:ext>
                  </a:extLst>
                </a:gridCol>
              </a:tblGrid>
              <a:tr h="285163">
                <a:tc gridSpan="2">
                  <a:txBody>
                    <a:bodyPr/>
                    <a:lstStyle/>
                    <a:p>
                      <a:pPr algn="l" fontAlgn="b"/>
                      <a:r>
                        <a:rPr lang="el-GR" sz="1100" b="1" i="0" u="none" strike="noStrike" dirty="0">
                          <a:solidFill>
                            <a:srgbClr val="974706"/>
                          </a:solidFill>
                          <a:effectLst/>
                          <a:latin typeface="宋体" panose="02010600030101010101" pitchFamily="2" charset="-122"/>
                          <a:ea typeface="宋体" panose="02010600030101010101" pitchFamily="2" charset="-122"/>
                        </a:rPr>
                        <a:t>γ‘</a:t>
                      </a:r>
                      <a:r>
                        <a:rPr lang="zh-CN" altLang="en-US" sz="1100" b="1" i="0" u="none" strike="noStrike" dirty="0">
                          <a:solidFill>
                            <a:srgbClr val="974706"/>
                          </a:solidFill>
                          <a:effectLst/>
                          <a:latin typeface="宋体" panose="02010600030101010101" pitchFamily="2" charset="-122"/>
                          <a:ea typeface="宋体" panose="02010600030101010101" pitchFamily="2" charset="-122"/>
                        </a:rPr>
                        <a:t>相中各合金元素的质量分数</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9619">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54.3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16.2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4.3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2.7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4.1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2.7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61.1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64.1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2.2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70.2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59.4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bl>
          </a:graphicData>
        </a:graphic>
      </p:graphicFrame>
      <p:graphicFrame>
        <p:nvGraphicFramePr>
          <p:cNvPr id="7" name="表格 6"/>
          <p:cNvGraphicFramePr>
            <a:graphicFrameLocks noGrp="1"/>
          </p:cNvGraphicFramePr>
          <p:nvPr/>
        </p:nvGraphicFramePr>
        <p:xfrm>
          <a:off x="5360946" y="2898503"/>
          <a:ext cx="3531505" cy="1828800"/>
        </p:xfrm>
        <a:graphic>
          <a:graphicData uri="http://schemas.openxmlformats.org/drawingml/2006/table">
            <a:tbl>
              <a:tblPr/>
              <a:tblGrid>
                <a:gridCol w="514405">
                  <a:extLst>
                    <a:ext uri="{9D8B030D-6E8A-4147-A177-3AD203B41FA5}">
                      <a16:colId xmlns:a16="http://schemas.microsoft.com/office/drawing/2014/main" val="20000"/>
                    </a:ext>
                  </a:extLst>
                </a:gridCol>
                <a:gridCol w="548699">
                  <a:extLst>
                    <a:ext uri="{9D8B030D-6E8A-4147-A177-3AD203B41FA5}">
                      <a16:colId xmlns:a16="http://schemas.microsoft.com/office/drawing/2014/main" val="20001"/>
                    </a:ext>
                  </a:extLst>
                </a:gridCol>
                <a:gridCol w="548699">
                  <a:extLst>
                    <a:ext uri="{9D8B030D-6E8A-4147-A177-3AD203B41FA5}">
                      <a16:colId xmlns:a16="http://schemas.microsoft.com/office/drawing/2014/main" val="20002"/>
                    </a:ext>
                  </a:extLst>
                </a:gridCol>
                <a:gridCol w="544412">
                  <a:extLst>
                    <a:ext uri="{9D8B030D-6E8A-4147-A177-3AD203B41FA5}">
                      <a16:colId xmlns:a16="http://schemas.microsoft.com/office/drawing/2014/main" val="20003"/>
                    </a:ext>
                  </a:extLst>
                </a:gridCol>
                <a:gridCol w="492971">
                  <a:extLst>
                    <a:ext uri="{9D8B030D-6E8A-4147-A177-3AD203B41FA5}">
                      <a16:colId xmlns:a16="http://schemas.microsoft.com/office/drawing/2014/main" val="20004"/>
                    </a:ext>
                  </a:extLst>
                </a:gridCol>
                <a:gridCol w="520121">
                  <a:extLst>
                    <a:ext uri="{9D8B030D-6E8A-4147-A177-3AD203B41FA5}">
                      <a16:colId xmlns:a16="http://schemas.microsoft.com/office/drawing/2014/main" val="20005"/>
                    </a:ext>
                  </a:extLst>
                </a:gridCol>
                <a:gridCol w="362198">
                  <a:extLst>
                    <a:ext uri="{9D8B030D-6E8A-4147-A177-3AD203B41FA5}">
                      <a16:colId xmlns:a16="http://schemas.microsoft.com/office/drawing/2014/main" val="20006"/>
                    </a:ext>
                  </a:extLst>
                </a:gridCol>
              </a:tblGrid>
              <a:tr h="277627">
                <a:tc gridSpan="2">
                  <a:txBody>
                    <a:bodyPr/>
                    <a:lstStyle/>
                    <a:p>
                      <a:pPr algn="l" fontAlgn="b"/>
                      <a:r>
                        <a:rPr lang="el-GR" sz="1100" b="1" i="0" u="none" strike="noStrike" dirty="0">
                          <a:solidFill>
                            <a:srgbClr val="974706"/>
                          </a:solidFill>
                          <a:effectLst/>
                          <a:latin typeface="宋体" panose="02010600030101010101" pitchFamily="2" charset="-122"/>
                          <a:ea typeface="宋体" panose="02010600030101010101" pitchFamily="2" charset="-122"/>
                        </a:rPr>
                        <a:t>γ</a:t>
                      </a:r>
                      <a:r>
                        <a:rPr lang="zh-CN" altLang="en-US" sz="1100" b="1" i="0" u="none" strike="noStrike" dirty="0">
                          <a:solidFill>
                            <a:srgbClr val="974706"/>
                          </a:solidFill>
                          <a:effectLst/>
                          <a:latin typeface="宋体" panose="02010600030101010101" pitchFamily="2" charset="-122"/>
                          <a:ea typeface="宋体" panose="02010600030101010101" pitchFamily="2" charset="-122"/>
                        </a:rPr>
                        <a:t>相中各合金元素的质量分数</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6194">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67.4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6.8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68.5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59.5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138813">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49.9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0.01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70.9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bl>
          </a:graphicData>
        </a:graphic>
      </p:graphicFrame>
      <p:graphicFrame>
        <p:nvGraphicFramePr>
          <p:cNvPr id="9" name="表格 8"/>
          <p:cNvGraphicFramePr>
            <a:graphicFrameLocks noGrp="1"/>
          </p:cNvGraphicFramePr>
          <p:nvPr/>
        </p:nvGraphicFramePr>
        <p:xfrm>
          <a:off x="5414012" y="4816982"/>
          <a:ext cx="2387600" cy="1714500"/>
        </p:xfrm>
        <a:graphic>
          <a:graphicData uri="http://schemas.openxmlformats.org/drawingml/2006/table">
            <a:tbl>
              <a:tblPr/>
              <a:tblGrid>
                <a:gridCol w="1246118">
                  <a:extLst>
                    <a:ext uri="{9D8B030D-6E8A-4147-A177-3AD203B41FA5}">
                      <a16:colId xmlns:a16="http://schemas.microsoft.com/office/drawing/2014/main" val="20000"/>
                    </a:ext>
                  </a:extLst>
                </a:gridCol>
                <a:gridCol w="1141482">
                  <a:extLst>
                    <a:ext uri="{9D8B030D-6E8A-4147-A177-3AD203B41FA5}">
                      <a16:colId xmlns:a16="http://schemas.microsoft.com/office/drawing/2014/main" val="20001"/>
                    </a:ext>
                  </a:extLst>
                </a:gridCol>
              </a:tblGrid>
              <a:tr h="171450">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V</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V</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171450">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bl>
          </a:graphicData>
        </a:graphic>
      </p:graphicFrame>
      <p:graphicFrame>
        <p:nvGraphicFramePr>
          <p:cNvPr id="13" name="表格 12"/>
          <p:cNvGraphicFramePr>
            <a:graphicFrameLocks noGrp="1"/>
          </p:cNvGraphicFramePr>
          <p:nvPr/>
        </p:nvGraphicFramePr>
        <p:xfrm>
          <a:off x="105416" y="969207"/>
          <a:ext cx="3635895" cy="1661160"/>
        </p:xfrm>
        <a:graphic>
          <a:graphicData uri="http://schemas.openxmlformats.org/drawingml/2006/table">
            <a:tbl>
              <a:tblPr/>
              <a:tblGrid>
                <a:gridCol w="593536">
                  <a:extLst>
                    <a:ext uri="{9D8B030D-6E8A-4147-A177-3AD203B41FA5}">
                      <a16:colId xmlns:a16="http://schemas.microsoft.com/office/drawing/2014/main" val="20000"/>
                    </a:ext>
                  </a:extLst>
                </a:gridCol>
                <a:gridCol w="357694">
                  <a:extLst>
                    <a:ext uri="{9D8B030D-6E8A-4147-A177-3AD203B41FA5}">
                      <a16:colId xmlns:a16="http://schemas.microsoft.com/office/drawing/2014/main" val="20001"/>
                    </a:ext>
                  </a:extLst>
                </a:gridCol>
                <a:gridCol w="283010">
                  <a:extLst>
                    <a:ext uri="{9D8B030D-6E8A-4147-A177-3AD203B41FA5}">
                      <a16:colId xmlns:a16="http://schemas.microsoft.com/office/drawing/2014/main" val="20002"/>
                    </a:ext>
                  </a:extLst>
                </a:gridCol>
                <a:gridCol w="283010">
                  <a:extLst>
                    <a:ext uri="{9D8B030D-6E8A-4147-A177-3AD203B41FA5}">
                      <a16:colId xmlns:a16="http://schemas.microsoft.com/office/drawing/2014/main" val="20003"/>
                    </a:ext>
                  </a:extLst>
                </a:gridCol>
                <a:gridCol w="283010">
                  <a:extLst>
                    <a:ext uri="{9D8B030D-6E8A-4147-A177-3AD203B41FA5}">
                      <a16:colId xmlns:a16="http://schemas.microsoft.com/office/drawing/2014/main" val="20004"/>
                    </a:ext>
                  </a:extLst>
                </a:gridCol>
                <a:gridCol w="283010">
                  <a:extLst>
                    <a:ext uri="{9D8B030D-6E8A-4147-A177-3AD203B41FA5}">
                      <a16:colId xmlns:a16="http://schemas.microsoft.com/office/drawing/2014/main" val="20005"/>
                    </a:ext>
                  </a:extLst>
                </a:gridCol>
                <a:gridCol w="283010">
                  <a:extLst>
                    <a:ext uri="{9D8B030D-6E8A-4147-A177-3AD203B41FA5}">
                      <a16:colId xmlns:a16="http://schemas.microsoft.com/office/drawing/2014/main" val="20006"/>
                    </a:ext>
                  </a:extLst>
                </a:gridCol>
                <a:gridCol w="283010">
                  <a:extLst>
                    <a:ext uri="{9D8B030D-6E8A-4147-A177-3AD203B41FA5}">
                      <a16:colId xmlns:a16="http://schemas.microsoft.com/office/drawing/2014/main" val="20007"/>
                    </a:ext>
                  </a:extLst>
                </a:gridCol>
                <a:gridCol w="514921">
                  <a:extLst>
                    <a:ext uri="{9D8B030D-6E8A-4147-A177-3AD203B41FA5}">
                      <a16:colId xmlns:a16="http://schemas.microsoft.com/office/drawing/2014/main" val="20008"/>
                    </a:ext>
                  </a:extLst>
                </a:gridCol>
                <a:gridCol w="471684">
                  <a:extLst>
                    <a:ext uri="{9D8B030D-6E8A-4147-A177-3AD203B41FA5}">
                      <a16:colId xmlns:a16="http://schemas.microsoft.com/office/drawing/2014/main" val="20009"/>
                    </a:ext>
                  </a:extLst>
                </a:gridCol>
              </a:tblGrid>
              <a:tr h="164918">
                <a:tc gridSpan="8">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                     </a:t>
                      </a:r>
                      <a:r>
                        <a:rPr lang="zh-CN" altLang="en-US" sz="1100" b="1" i="0" u="none" strike="noStrike" dirty="0">
                          <a:solidFill>
                            <a:srgbClr val="FF0000"/>
                          </a:solidFill>
                          <a:effectLst/>
                          <a:latin typeface="宋体" panose="02010600030101010101" pitchFamily="2" charset="-122"/>
                          <a:ea typeface="宋体" panose="02010600030101010101" pitchFamily="2" charset="-122"/>
                        </a:rPr>
                        <a:t>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9925">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T2</a:t>
                      </a:r>
                      <a:r>
                        <a:rPr lang="zh-CN" altLang="en-US" sz="1000" b="1" i="0" u="none" strike="noStrike" dirty="0">
                          <a:solidFill>
                            <a:srgbClr val="FF0000"/>
                          </a:solidFill>
                          <a:effectLst/>
                          <a:latin typeface="宋体" panose="02010600030101010101" pitchFamily="2" charset="-122"/>
                          <a:ea typeface="宋体" panose="02010600030101010101" pitchFamily="2" charset="-122"/>
                        </a:rPr>
                        <a:t>（</a:t>
                      </a:r>
                      <a:r>
                        <a:rPr lang="zh-CN" altLang="en-US" sz="1000" b="1" i="0" u="none" strike="noStrike" baseline="30000" dirty="0">
                          <a:solidFill>
                            <a:srgbClr val="FF0000"/>
                          </a:solidFill>
                          <a:effectLst/>
                          <a:latin typeface="宋体" panose="02010600030101010101" pitchFamily="2" charset="-122"/>
                          <a:ea typeface="宋体" panose="02010600030101010101" pitchFamily="2" charset="-122"/>
                        </a:rPr>
                        <a:t>。</a:t>
                      </a:r>
                      <a:r>
                        <a:rPr lang="en-US" altLang="zh-CN" sz="1000" b="1" i="0" u="none" strike="noStrike" dirty="0">
                          <a:solidFill>
                            <a:srgbClr val="FF0000"/>
                          </a:solidFill>
                          <a:effectLst/>
                          <a:latin typeface="宋体" panose="02010600030101010101" pitchFamily="2" charset="-122"/>
                          <a:ea typeface="宋体" panose="02010600030101010101" pitchFamily="2" charset="-122"/>
                        </a:rPr>
                        <a:t>c</a:t>
                      </a:r>
                      <a:r>
                        <a:rPr lang="zh-CN" altLang="en-US" sz="1000" b="1" i="0" u="none" strike="noStrike" dirty="0">
                          <a:solidFill>
                            <a:srgbClr val="FF0000"/>
                          </a:solidFill>
                          <a:effectLst/>
                          <a:latin typeface="宋体" panose="02010600030101010101" pitchFamily="2" charset="-122"/>
                          <a:ea typeface="宋体" panose="02010600030101010101" pitchFamily="2" charset="-122"/>
                        </a:rPr>
                        <a:t>）</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4918">
                <a:tc>
                  <a:txBody>
                    <a:bodyPr/>
                    <a:lstStyle/>
                    <a:p>
                      <a:pPr algn="ctr" fontAlgn="b"/>
                      <a:r>
                        <a:rPr lang="en-US" altLang="zh-CN" sz="1100" b="0" i="0" u="none" strike="noStrike">
                          <a:solidFill>
                            <a:srgbClr val="3F3F76"/>
                          </a:solidFill>
                          <a:effectLst/>
                          <a:latin typeface="宋体" panose="02010600030101010101" pitchFamily="2" charset="-122"/>
                          <a:ea typeface="宋体" panose="02010600030101010101" pitchFamily="2" charset="-122"/>
                        </a:rPr>
                        <a:t>69.9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1100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137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2"/>
                  </a:ext>
                </a:extLst>
              </a:tr>
              <a:tr h="164918">
                <a:tc>
                  <a:txBody>
                    <a:bodyPr/>
                    <a:lstStyle/>
                    <a:p>
                      <a:pPr algn="ctr" fontAlgn="b"/>
                      <a:r>
                        <a:rPr lang="en-US" altLang="zh-CN" sz="1100" b="0" i="0" u="none" strike="noStrike">
                          <a:solidFill>
                            <a:srgbClr val="3F3F76"/>
                          </a:solidFill>
                          <a:effectLst/>
                          <a:latin typeface="宋体" panose="02010600030101010101" pitchFamily="2" charset="-122"/>
                          <a:ea typeface="宋体" panose="02010600030101010101" pitchFamily="2" charset="-122"/>
                        </a:rPr>
                        <a:t>60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1100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3"/>
                  </a:ext>
                </a:extLst>
              </a:tr>
              <a:tr h="164918">
                <a:tc>
                  <a:txBody>
                    <a:bodyPr/>
                    <a:lstStyle/>
                    <a:p>
                      <a:pPr algn="ctr" fontAlgn="b"/>
                      <a:r>
                        <a:rPr lang="en-US" altLang="zh-CN" sz="1100" b="0" i="0" u="none" strike="noStrike">
                          <a:solidFill>
                            <a:srgbClr val="3F3F76"/>
                          </a:solidFill>
                          <a:effectLst/>
                          <a:latin typeface="宋体" panose="02010600030101010101" pitchFamily="2" charset="-122"/>
                          <a:ea typeface="宋体" panose="02010600030101010101" pitchFamily="2" charset="-122"/>
                        </a:rPr>
                        <a:t>66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1100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4"/>
                  </a:ext>
                </a:extLst>
              </a:tr>
              <a:tr h="164918">
                <a:tc>
                  <a:txBody>
                    <a:bodyPr/>
                    <a:lstStyle/>
                    <a:p>
                      <a:pPr algn="ctr" fontAlgn="b"/>
                      <a:r>
                        <a:rPr lang="en-US" altLang="zh-CN" sz="1100" b="0" i="0" u="none" strike="noStrike">
                          <a:solidFill>
                            <a:srgbClr val="3F3F76"/>
                          </a:solidFill>
                          <a:effectLst/>
                          <a:latin typeface="宋体" panose="02010600030101010101" pitchFamily="2" charset="-122"/>
                          <a:ea typeface="宋体" panose="02010600030101010101" pitchFamily="2" charset="-122"/>
                        </a:rPr>
                        <a:t>66.4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1100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137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5"/>
                  </a:ext>
                </a:extLst>
              </a:tr>
              <a:tr h="164918">
                <a:tc>
                  <a:txBody>
                    <a:bodyPr/>
                    <a:lstStyle/>
                    <a:p>
                      <a:pPr algn="ctr" fontAlgn="b"/>
                      <a:r>
                        <a:rPr lang="en-US" altLang="zh-CN" sz="1100" b="0" i="0" u="none" strike="noStrike">
                          <a:solidFill>
                            <a:srgbClr val="3F3F76"/>
                          </a:solidFill>
                          <a:effectLst/>
                          <a:latin typeface="宋体" panose="02010600030101010101" pitchFamily="2" charset="-122"/>
                          <a:ea typeface="宋体" panose="02010600030101010101" pitchFamily="2" charset="-122"/>
                        </a:rPr>
                        <a:t>67.3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1100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6"/>
                  </a:ext>
                </a:extLst>
              </a:tr>
              <a:tr h="164918">
                <a:tc>
                  <a:txBody>
                    <a:bodyPr/>
                    <a:lstStyle/>
                    <a:p>
                      <a:pPr algn="ctr" fontAlgn="b"/>
                      <a:r>
                        <a:rPr lang="en-US" altLang="zh-CN" sz="1100" b="0" i="0" u="none" strike="noStrike">
                          <a:solidFill>
                            <a:srgbClr val="3F3F76"/>
                          </a:solidFill>
                          <a:effectLst/>
                          <a:latin typeface="宋体" panose="02010600030101010101" pitchFamily="2" charset="-122"/>
                          <a:ea typeface="宋体" panose="02010600030101010101" pitchFamily="2" charset="-122"/>
                        </a:rPr>
                        <a:t>65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1100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7"/>
                  </a:ext>
                </a:extLst>
              </a:tr>
              <a:tr h="164918">
                <a:tc>
                  <a:txBody>
                    <a:bodyPr/>
                    <a:lstStyle/>
                    <a:p>
                      <a:pPr algn="ctr" fontAlgn="b"/>
                      <a:r>
                        <a:rPr lang="en-US" altLang="zh-CN" sz="1100" b="0" i="0" u="none" strike="noStrike">
                          <a:solidFill>
                            <a:srgbClr val="3F3F76"/>
                          </a:solidFill>
                          <a:effectLst/>
                          <a:latin typeface="宋体" panose="02010600030101010101" pitchFamily="2" charset="-122"/>
                          <a:ea typeface="宋体" panose="02010600030101010101" pitchFamily="2" charset="-122"/>
                        </a:rPr>
                        <a:t>65.1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1100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8"/>
                  </a:ext>
                </a:extLst>
              </a:tr>
              <a:tr h="164918">
                <a:tc>
                  <a:txBody>
                    <a:bodyPr/>
                    <a:lstStyle/>
                    <a:p>
                      <a:pPr algn="ctr" fontAlgn="b"/>
                      <a:r>
                        <a:rPr lang="en-US" altLang="zh-CN" sz="1100" b="0" i="0" u="none" strike="noStrike">
                          <a:solidFill>
                            <a:srgbClr val="3F3F76"/>
                          </a:solidFill>
                          <a:effectLst/>
                          <a:latin typeface="宋体" panose="02010600030101010101" pitchFamily="2" charset="-122"/>
                          <a:ea typeface="宋体" panose="02010600030101010101" pitchFamily="2" charset="-122"/>
                        </a:rPr>
                        <a:t>65.3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1100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137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9"/>
                  </a:ext>
                </a:extLst>
              </a:tr>
            </a:tbl>
          </a:graphicData>
        </a:graphic>
      </p:graphicFrame>
      <p:sp>
        <p:nvSpPr>
          <p:cNvPr id="16" name="圆角矩形 15"/>
          <p:cNvSpPr/>
          <p:nvPr/>
        </p:nvSpPr>
        <p:spPr>
          <a:xfrm>
            <a:off x="5051654" y="796950"/>
            <a:ext cx="3933522" cy="5944418"/>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立方体 16"/>
          <p:cNvSpPr/>
          <p:nvPr/>
        </p:nvSpPr>
        <p:spPr>
          <a:xfrm>
            <a:off x="2411760" y="3049938"/>
            <a:ext cx="1588685" cy="1503009"/>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4075112" y="3693036"/>
            <a:ext cx="976541" cy="45604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906905" y="3524867"/>
            <a:ext cx="688975" cy="82296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a:t>
            </a:r>
          </a:p>
        </p:txBody>
      </p:sp>
      <p:sp>
        <p:nvSpPr>
          <p:cNvPr id="25" name="文本框 24"/>
          <p:cNvSpPr txBox="1"/>
          <p:nvPr/>
        </p:nvSpPr>
        <p:spPr>
          <a:xfrm>
            <a:off x="4571881" y="1194189"/>
            <a:ext cx="492443" cy="1656184"/>
          </a:xfrm>
          <a:prstGeom prst="rect">
            <a:avLst/>
          </a:prstGeom>
          <a:noFill/>
        </p:spPr>
        <p:txBody>
          <a:bodyPr vert="eaVert" wrap="square" rtlCol="0">
            <a:spAutoFit/>
          </a:bodyPr>
          <a:lstStyle/>
          <a:p>
            <a:pPr algn="ctr"/>
            <a:r>
              <a:rPr lang="zh-CN" altLang="en-US" sz="2000" b="1" dirty="0">
                <a:solidFill>
                  <a:srgbClr val="FF0000"/>
                </a:solidFill>
              </a:rPr>
              <a:t>输出</a:t>
            </a:r>
          </a:p>
        </p:txBody>
      </p:sp>
      <p:sp>
        <p:nvSpPr>
          <p:cNvPr id="26" name="文本框 25"/>
          <p:cNvSpPr txBox="1"/>
          <p:nvPr/>
        </p:nvSpPr>
        <p:spPr>
          <a:xfrm>
            <a:off x="2521654" y="2721715"/>
            <a:ext cx="1668652" cy="369332"/>
          </a:xfrm>
          <a:prstGeom prst="rect">
            <a:avLst/>
          </a:prstGeom>
          <a:noFill/>
        </p:spPr>
        <p:txBody>
          <a:bodyPr wrap="square" rtlCol="0">
            <a:spAutoFit/>
          </a:bodyPr>
          <a:lstStyle/>
          <a:p>
            <a:r>
              <a:rPr lang="zh-CN" altLang="en-US" b="1" dirty="0"/>
              <a:t>材料计算方法</a:t>
            </a:r>
          </a:p>
        </p:txBody>
      </p:sp>
      <p:sp>
        <p:nvSpPr>
          <p:cNvPr id="27" name="左箭头 26"/>
          <p:cNvSpPr/>
          <p:nvPr/>
        </p:nvSpPr>
        <p:spPr>
          <a:xfrm>
            <a:off x="3923928" y="5617365"/>
            <a:ext cx="1042120" cy="447964"/>
          </a:xfrm>
          <a:prstGeom prst="lef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左弧形箭头 28"/>
          <p:cNvSpPr/>
          <p:nvPr/>
        </p:nvSpPr>
        <p:spPr>
          <a:xfrm>
            <a:off x="1687856" y="2672872"/>
            <a:ext cx="708842" cy="1515407"/>
          </a:xfrm>
          <a:prstGeom prst="curv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圆角矩形 31"/>
          <p:cNvSpPr/>
          <p:nvPr/>
        </p:nvSpPr>
        <p:spPr>
          <a:xfrm>
            <a:off x="2443733" y="5271450"/>
            <a:ext cx="1509829" cy="1438001"/>
          </a:xfrm>
          <a:prstGeom prst="roundRect">
            <a:avLst/>
          </a:prstGeom>
          <a:no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stretch>
            <a:fillRect/>
          </a:stretch>
        </p:blipFill>
        <p:spPr>
          <a:xfrm>
            <a:off x="2615544" y="5311829"/>
            <a:ext cx="1246225" cy="853475"/>
          </a:xfrm>
          <a:prstGeom prst="rect">
            <a:avLst/>
          </a:prstGeom>
        </p:spPr>
      </p:pic>
      <p:graphicFrame>
        <p:nvGraphicFramePr>
          <p:cNvPr id="34" name="表格 33"/>
          <p:cNvGraphicFramePr>
            <a:graphicFrameLocks noGrp="1"/>
          </p:cNvGraphicFramePr>
          <p:nvPr/>
        </p:nvGraphicFramePr>
        <p:xfrm>
          <a:off x="118999" y="4230784"/>
          <a:ext cx="2206986" cy="1714500"/>
        </p:xfrm>
        <a:graphic>
          <a:graphicData uri="http://schemas.openxmlformats.org/drawingml/2006/table">
            <a:tbl>
              <a:tblPr/>
              <a:tblGrid>
                <a:gridCol w="679948">
                  <a:extLst>
                    <a:ext uri="{9D8B030D-6E8A-4147-A177-3AD203B41FA5}">
                      <a16:colId xmlns:a16="http://schemas.microsoft.com/office/drawing/2014/main" val="20000"/>
                    </a:ext>
                  </a:extLst>
                </a:gridCol>
                <a:gridCol w="679948">
                  <a:extLst>
                    <a:ext uri="{9D8B030D-6E8A-4147-A177-3AD203B41FA5}">
                      <a16:colId xmlns:a16="http://schemas.microsoft.com/office/drawing/2014/main" val="20001"/>
                    </a:ext>
                  </a:extLst>
                </a:gridCol>
                <a:gridCol w="847090">
                  <a:extLst>
                    <a:ext uri="{9D8B030D-6E8A-4147-A177-3AD203B41FA5}">
                      <a16:colId xmlns:a16="http://schemas.microsoft.com/office/drawing/2014/main" val="20002"/>
                    </a:ext>
                  </a:extLst>
                </a:gridCol>
              </a:tblGrid>
              <a:tr h="175260">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晶格常数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晶格常数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晶格错配度</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253">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a</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a:solidFill>
                            <a:srgbClr val="FF0000"/>
                          </a:solidFill>
                          <a:effectLst/>
                          <a:latin typeface="宋体" panose="02010600030101010101" pitchFamily="2" charset="-122"/>
                          <a:ea typeface="宋体" panose="02010600030101010101" pitchFamily="2" charset="-122"/>
                        </a:rPr>
                        <a:t>计算</a:t>
                      </a:r>
                      <a:endParaRPr lang="zh-CN" alt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684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4.51015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-0.0478923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10002"/>
                  </a:ext>
                </a:extLst>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4.1146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4.4842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-0.08596548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10003"/>
                  </a:ext>
                </a:extLst>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4.1134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4.45595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-0.07994772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10004"/>
                  </a:ext>
                </a:extLst>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4.2247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-0.00514968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10005"/>
                  </a:ext>
                </a:extLst>
              </a:tr>
              <a:tr h="11684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4.0788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3.804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0.06972142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10006"/>
                  </a:ext>
                </a:extLst>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4.3176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4.6832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-0.224782624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10007"/>
                  </a:ext>
                </a:extLst>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9C0006"/>
                          </a:solidFill>
                          <a:effectLst/>
                          <a:latin typeface="宋体" panose="02010600030101010101" pitchFamily="2" charset="-122"/>
                          <a:ea typeface="宋体" panose="02010600030101010101" pitchFamily="2" charset="-122"/>
                        </a:rPr>
                        <a:t>7.84675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-0.60504376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0008"/>
                  </a:ext>
                </a:extLst>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4.1368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dirty="0">
                          <a:solidFill>
                            <a:srgbClr val="FFFFFF"/>
                          </a:solidFill>
                          <a:effectLst/>
                          <a:latin typeface="宋体" panose="02010600030101010101" pitchFamily="2" charset="-122"/>
                          <a:ea typeface="宋体" panose="02010600030101010101" pitchFamily="2" charset="-122"/>
                        </a:rPr>
                        <a:t>4.47495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dirty="0">
                          <a:solidFill>
                            <a:srgbClr val="9C0006"/>
                          </a:solidFill>
                          <a:effectLst/>
                          <a:latin typeface="宋体" panose="02010600030101010101" pitchFamily="2" charset="-122"/>
                          <a:ea typeface="宋体" panose="02010600030101010101" pitchFamily="2" charset="-122"/>
                        </a:rPr>
                        <a:t>-0.07853224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10009"/>
                  </a:ext>
                </a:extLst>
              </a:tr>
            </a:tbl>
          </a:graphicData>
        </a:graphic>
      </p:graphicFrame>
      <p:grpSp>
        <p:nvGrpSpPr>
          <p:cNvPr id="37" name="组合 36"/>
          <p:cNvGrpSpPr/>
          <p:nvPr/>
        </p:nvGrpSpPr>
        <p:grpSpPr>
          <a:xfrm>
            <a:off x="1187167" y="6036835"/>
            <a:ext cx="1224593" cy="506601"/>
            <a:chOff x="1187167" y="6036835"/>
            <a:chExt cx="1224593" cy="506601"/>
          </a:xfrm>
          <a:solidFill>
            <a:schemeClr val="accent6">
              <a:lumMod val="60000"/>
              <a:lumOff val="40000"/>
            </a:schemeClr>
          </a:solidFill>
        </p:grpSpPr>
        <p:sp>
          <p:nvSpPr>
            <p:cNvPr id="35" name="L 形 34"/>
            <p:cNvSpPr/>
            <p:nvPr/>
          </p:nvSpPr>
          <p:spPr>
            <a:xfrm>
              <a:off x="1259439" y="6093296"/>
              <a:ext cx="1152321" cy="450140"/>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半闭框 35"/>
            <p:cNvSpPr/>
            <p:nvPr/>
          </p:nvSpPr>
          <p:spPr>
            <a:xfrm rot="2550528">
              <a:off x="1187167" y="6036835"/>
              <a:ext cx="380811" cy="349055"/>
            </a:xfrm>
            <a:prstGeom prst="half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文本框 37"/>
          <p:cNvSpPr txBox="1"/>
          <p:nvPr/>
        </p:nvSpPr>
        <p:spPr>
          <a:xfrm>
            <a:off x="2520571" y="4900490"/>
            <a:ext cx="1495150" cy="369332"/>
          </a:xfrm>
          <a:prstGeom prst="rect">
            <a:avLst/>
          </a:prstGeom>
          <a:noFill/>
        </p:spPr>
        <p:txBody>
          <a:bodyPr wrap="square" rtlCol="0">
            <a:spAutoFit/>
          </a:bodyPr>
          <a:lstStyle/>
          <a:p>
            <a:r>
              <a:rPr lang="en-US" altLang="zh-CN" b="1" dirty="0"/>
              <a:t>Vegard</a:t>
            </a:r>
            <a:r>
              <a:rPr lang="zh-CN" altLang="en-US" b="1" dirty="0"/>
              <a:t>系数</a:t>
            </a:r>
          </a:p>
        </p:txBody>
      </p:sp>
      <p:sp>
        <p:nvSpPr>
          <p:cNvPr id="39" name="文本框 38"/>
          <p:cNvSpPr txBox="1"/>
          <p:nvPr/>
        </p:nvSpPr>
        <p:spPr>
          <a:xfrm>
            <a:off x="4993" y="769152"/>
            <a:ext cx="970972" cy="400110"/>
          </a:xfrm>
          <a:prstGeom prst="rect">
            <a:avLst/>
          </a:prstGeom>
          <a:noFill/>
        </p:spPr>
        <p:txBody>
          <a:bodyPr wrap="square" rtlCol="0">
            <a:spAutoFit/>
          </a:bodyPr>
          <a:lstStyle/>
          <a:p>
            <a:r>
              <a:rPr lang="zh-CN" altLang="en-US" sz="2000" b="1" dirty="0">
                <a:solidFill>
                  <a:srgbClr val="FF0000"/>
                </a:solidFill>
              </a:rPr>
              <a:t>输入</a:t>
            </a:r>
          </a:p>
        </p:txBody>
      </p:sp>
      <p:sp>
        <p:nvSpPr>
          <p:cNvPr id="40" name="文本框 39"/>
          <p:cNvSpPr txBox="1"/>
          <p:nvPr/>
        </p:nvSpPr>
        <p:spPr>
          <a:xfrm>
            <a:off x="348723" y="3898106"/>
            <a:ext cx="1574640" cy="369332"/>
          </a:xfrm>
          <a:prstGeom prst="rect">
            <a:avLst/>
          </a:prstGeom>
          <a:noFill/>
        </p:spPr>
        <p:txBody>
          <a:bodyPr wrap="square" rtlCol="0">
            <a:spAutoFit/>
          </a:bodyPr>
          <a:lstStyle/>
          <a:p>
            <a:r>
              <a:rPr lang="zh-CN" altLang="en-US" b="1" dirty="0"/>
              <a:t>衍生描述因子</a:t>
            </a:r>
          </a:p>
        </p:txBody>
      </p:sp>
      <p:graphicFrame>
        <p:nvGraphicFramePr>
          <p:cNvPr id="41" name="表格 40"/>
          <p:cNvGraphicFramePr>
            <a:graphicFrameLocks noGrp="1"/>
          </p:cNvGraphicFramePr>
          <p:nvPr/>
        </p:nvGraphicFramePr>
        <p:xfrm>
          <a:off x="667837" y="2020332"/>
          <a:ext cx="6264696" cy="2743200"/>
        </p:xfrm>
        <a:graphic>
          <a:graphicData uri="http://schemas.openxmlformats.org/drawingml/2006/table">
            <a:tbl>
              <a:tblPr/>
              <a:tblGrid>
                <a:gridCol w="3132348">
                  <a:extLst>
                    <a:ext uri="{9D8B030D-6E8A-4147-A177-3AD203B41FA5}">
                      <a16:colId xmlns:a16="http://schemas.microsoft.com/office/drawing/2014/main" val="20000"/>
                    </a:ext>
                  </a:extLst>
                </a:gridCol>
                <a:gridCol w="3132348">
                  <a:extLst>
                    <a:ext uri="{9D8B030D-6E8A-4147-A177-3AD203B41FA5}">
                      <a16:colId xmlns:a16="http://schemas.microsoft.com/office/drawing/2014/main" val="20001"/>
                    </a:ext>
                  </a:extLst>
                </a:gridCol>
              </a:tblGrid>
              <a:tr h="200667">
                <a:tc>
                  <a:txBody>
                    <a:bodyPr/>
                    <a:lstStyle/>
                    <a:p>
                      <a:pPr algn="ctr" fontAlgn="b"/>
                      <a:r>
                        <a:rPr lang="zh-CN" altLang="en-US" sz="1800" b="1" i="0" u="none" strike="noStrike" dirty="0">
                          <a:solidFill>
                            <a:srgbClr val="FF0000"/>
                          </a:solidFill>
                          <a:effectLst/>
                          <a:latin typeface="宋体" panose="02010600030101010101" pitchFamily="2" charset="-122"/>
                          <a:ea typeface="宋体" panose="02010600030101010101" pitchFamily="2" charset="-122"/>
                        </a:rPr>
                        <a:t>晶格错配度</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800" b="1" i="0" u="none" strike="noStrike" dirty="0">
                          <a:solidFill>
                            <a:srgbClr val="FF0000"/>
                          </a:solidFill>
                          <a:effectLst/>
                          <a:latin typeface="宋体" panose="02010600030101010101" pitchFamily="2" charset="-122"/>
                          <a:ea typeface="宋体" panose="02010600030101010101" pitchFamily="2" charset="-122"/>
                        </a:rPr>
                        <a:t>公式计算的晶格错配度</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0424">
                <a:tc>
                  <a:txBody>
                    <a:bodyPr/>
                    <a:lstStyle/>
                    <a:p>
                      <a:pPr algn="ctr" fontAlgn="ctr"/>
                      <a:r>
                        <a:rPr lang="el-GR" sz="1800" b="1" i="0" u="none" strike="noStrike" dirty="0">
                          <a:solidFill>
                            <a:srgbClr val="FF0000"/>
                          </a:solidFill>
                          <a:effectLst/>
                          <a:latin typeface="宋体" panose="02010600030101010101" pitchFamily="2" charset="-122"/>
                          <a:ea typeface="宋体" panose="02010600030101010101" pitchFamily="2" charset="-122"/>
                        </a:rPr>
                        <a:t>δ</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800" b="1" i="0" u="none" strike="noStrike">
                          <a:solidFill>
                            <a:srgbClr val="FF0000"/>
                          </a:solidFill>
                          <a:effectLst/>
                          <a:latin typeface="宋体" panose="02010600030101010101" pitchFamily="2" charset="-122"/>
                          <a:ea typeface="宋体" panose="02010600030101010101" pitchFamily="2" charset="-122"/>
                        </a:rPr>
                        <a:t>δ</a:t>
                      </a:r>
                      <a:r>
                        <a:rPr lang="zh-CN" altLang="en-US" sz="1800" b="1" i="0" u="none" strike="noStrike" baseline="-25000">
                          <a:solidFill>
                            <a:srgbClr val="FF0000"/>
                          </a:solidFill>
                          <a:effectLst/>
                          <a:latin typeface="宋体" panose="02010600030101010101" pitchFamily="2" charset="-122"/>
                          <a:ea typeface="宋体" panose="02010600030101010101" pitchFamily="2" charset="-122"/>
                        </a:rPr>
                        <a:t>计算</a:t>
                      </a:r>
                      <a:endParaRPr lang="zh-CN" altLang="en-US" sz="18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0424">
                <a:tc>
                  <a:txBody>
                    <a:bodyPr/>
                    <a:lstStyle/>
                    <a:p>
                      <a:pPr algn="ctr" fontAlgn="ctr"/>
                      <a:r>
                        <a:rPr lang="en-US" altLang="zh-CN" sz="1800" b="0" i="0" u="none" strike="noStrike" dirty="0">
                          <a:solidFill>
                            <a:srgbClr val="3F3F76"/>
                          </a:solidFill>
                          <a:effectLst/>
                          <a:latin typeface="宋体" panose="02010600030101010101" pitchFamily="2" charset="-122"/>
                          <a:ea typeface="宋体" panose="02010600030101010101" pitchFamily="2" charset="-122"/>
                        </a:rPr>
                        <a:t>-0.11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-0.0478923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2"/>
                  </a:ext>
                </a:extLst>
              </a:tr>
              <a:tr h="270424">
                <a:tc>
                  <a:txBody>
                    <a:bodyPr/>
                    <a:lstStyle/>
                    <a:p>
                      <a:pPr algn="ctr" fontAlgn="ctr"/>
                      <a:r>
                        <a:rPr lang="en-US" altLang="zh-CN" sz="1800" b="0" i="0" u="none" strike="noStrike" dirty="0">
                          <a:solidFill>
                            <a:srgbClr val="3F3F76"/>
                          </a:solidFill>
                          <a:effectLst/>
                          <a:latin typeface="宋体" panose="02010600030101010101" pitchFamily="2" charset="-122"/>
                          <a:ea typeface="宋体" panose="02010600030101010101" pitchFamily="2" charset="-122"/>
                        </a:rPr>
                        <a:t>-0.15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-0.08596548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3"/>
                  </a:ext>
                </a:extLst>
              </a:tr>
              <a:tr h="270424">
                <a:tc>
                  <a:txBody>
                    <a:bodyPr/>
                    <a:lstStyle/>
                    <a:p>
                      <a:pPr algn="ctr" fontAlgn="ctr"/>
                      <a:r>
                        <a:rPr lang="en-US" altLang="zh-CN" sz="1800" b="0" i="0" u="none" strike="noStrike" dirty="0">
                          <a:solidFill>
                            <a:srgbClr val="3F3F76"/>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-0.07994772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4"/>
                  </a:ext>
                </a:extLst>
              </a:tr>
              <a:tr h="270424">
                <a:tc>
                  <a:txBody>
                    <a:bodyPr/>
                    <a:lstStyle/>
                    <a:p>
                      <a:pPr algn="ctr" fontAlgn="ctr"/>
                      <a:r>
                        <a:rPr lang="en-US" altLang="zh-CN" sz="1800" b="0" i="0" u="none" strike="noStrike" dirty="0">
                          <a:solidFill>
                            <a:srgbClr val="3F3F76"/>
                          </a:solidFill>
                          <a:effectLst/>
                          <a:latin typeface="宋体" panose="02010600030101010101" pitchFamily="2" charset="-122"/>
                          <a:ea typeface="宋体" panose="02010600030101010101" pitchFamily="2" charset="-122"/>
                        </a:rPr>
                        <a:t>-0.19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b"/>
                      <a:r>
                        <a:rPr lang="en-US" altLang="zh-CN" sz="1800" b="0" i="0" u="none" strike="noStrike" dirty="0">
                          <a:solidFill>
                            <a:srgbClr val="9C6500"/>
                          </a:solidFill>
                          <a:effectLst/>
                          <a:latin typeface="宋体" panose="02010600030101010101" pitchFamily="2" charset="-122"/>
                          <a:ea typeface="宋体" panose="02010600030101010101" pitchFamily="2" charset="-122"/>
                        </a:rPr>
                        <a:t>-0.00514968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5"/>
                  </a:ext>
                </a:extLst>
              </a:tr>
              <a:tr h="270424">
                <a:tc>
                  <a:txBody>
                    <a:bodyPr/>
                    <a:lstStyle/>
                    <a:p>
                      <a:pPr algn="ctr" fontAlgn="ctr"/>
                      <a:r>
                        <a:rPr lang="en-US" altLang="zh-CN" sz="1800" b="0" i="0" u="none" strike="noStrike" dirty="0">
                          <a:solidFill>
                            <a:srgbClr val="3F3F76"/>
                          </a:solidFill>
                          <a:effectLst/>
                          <a:latin typeface="宋体" panose="02010600030101010101" pitchFamily="2" charset="-122"/>
                          <a:ea typeface="宋体" panose="02010600030101010101" pitchFamily="2" charset="-122"/>
                        </a:rPr>
                        <a:t>-0.09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b"/>
                      <a:r>
                        <a:rPr lang="en-US" altLang="zh-CN" sz="1800" b="0" i="0" u="none" strike="noStrike" dirty="0">
                          <a:solidFill>
                            <a:srgbClr val="9C0006"/>
                          </a:solidFill>
                          <a:effectLst/>
                          <a:latin typeface="宋体" panose="02010600030101010101" pitchFamily="2" charset="-122"/>
                          <a:ea typeface="宋体" panose="02010600030101010101" pitchFamily="2" charset="-122"/>
                        </a:rPr>
                        <a:t>0.06972142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6"/>
                  </a:ext>
                </a:extLst>
              </a:tr>
              <a:tr h="270424">
                <a:tc>
                  <a:txBody>
                    <a:bodyPr/>
                    <a:lstStyle/>
                    <a:p>
                      <a:pPr algn="ctr" fontAlgn="ctr"/>
                      <a:r>
                        <a:rPr lang="en-US" altLang="zh-CN" sz="1800" b="0" i="0" u="none" strike="noStrike" dirty="0">
                          <a:solidFill>
                            <a:srgbClr val="3F3F76"/>
                          </a:solidFill>
                          <a:effectLst/>
                          <a:latin typeface="宋体" panose="02010600030101010101" pitchFamily="2" charset="-122"/>
                          <a:ea typeface="宋体" panose="02010600030101010101" pitchFamily="2" charset="-122"/>
                        </a:rPr>
                        <a:t>-0.04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b"/>
                      <a:r>
                        <a:rPr lang="en-US" altLang="zh-CN" sz="1800" b="0" i="0" u="none" strike="noStrike" dirty="0">
                          <a:solidFill>
                            <a:srgbClr val="9C6500"/>
                          </a:solidFill>
                          <a:effectLst/>
                          <a:latin typeface="宋体" panose="02010600030101010101" pitchFamily="2" charset="-122"/>
                          <a:ea typeface="宋体" panose="02010600030101010101" pitchFamily="2" charset="-122"/>
                        </a:rPr>
                        <a:t>-0.224782624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7"/>
                  </a:ext>
                </a:extLst>
              </a:tr>
              <a:tr h="270424">
                <a:tc>
                  <a:txBody>
                    <a:bodyPr/>
                    <a:lstStyle/>
                    <a:p>
                      <a:pPr algn="ctr" fontAlgn="ctr"/>
                      <a:r>
                        <a:rPr lang="en-US" altLang="zh-CN" sz="1800" b="0" i="0" u="none" strike="noStrike" dirty="0">
                          <a:solidFill>
                            <a:srgbClr val="3F3F76"/>
                          </a:solidFill>
                          <a:effectLst/>
                          <a:latin typeface="宋体" panose="02010600030101010101" pitchFamily="2" charset="-122"/>
                          <a:ea typeface="宋体" panose="02010600030101010101" pitchFamily="2" charset="-122"/>
                        </a:rPr>
                        <a:t>-0.27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b"/>
                      <a:r>
                        <a:rPr lang="en-US" altLang="zh-CN" sz="1800" b="0" i="0" u="none" strike="noStrike" dirty="0">
                          <a:solidFill>
                            <a:srgbClr val="9C0006"/>
                          </a:solidFill>
                          <a:effectLst/>
                          <a:latin typeface="宋体" panose="02010600030101010101" pitchFamily="2" charset="-122"/>
                          <a:ea typeface="宋体" panose="02010600030101010101" pitchFamily="2" charset="-122"/>
                        </a:rPr>
                        <a:t>-0.60504376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8"/>
                  </a:ext>
                </a:extLst>
              </a:tr>
              <a:tr h="270424">
                <a:tc>
                  <a:txBody>
                    <a:bodyPr/>
                    <a:lstStyle/>
                    <a:p>
                      <a:pPr algn="ctr" fontAlgn="ctr"/>
                      <a:r>
                        <a:rPr lang="en-US" altLang="zh-CN" sz="1800" b="0" i="0" u="none" strike="noStrike" dirty="0">
                          <a:solidFill>
                            <a:srgbClr val="3F3F76"/>
                          </a:solidFill>
                          <a:effectLst/>
                          <a:latin typeface="宋体" panose="02010600030101010101" pitchFamily="2" charset="-122"/>
                          <a:ea typeface="宋体" panose="02010600030101010101" pitchFamily="2" charset="-122"/>
                        </a:rPr>
                        <a:t>-0.31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b"/>
                      <a:r>
                        <a:rPr lang="en-US" altLang="zh-CN" sz="1800" b="0" i="0" u="none" strike="noStrike" dirty="0">
                          <a:solidFill>
                            <a:srgbClr val="9C0006"/>
                          </a:solidFill>
                          <a:effectLst/>
                          <a:latin typeface="宋体" panose="02010600030101010101" pitchFamily="2" charset="-122"/>
                          <a:ea typeface="宋体" panose="02010600030101010101" pitchFamily="2" charset="-122"/>
                        </a:rPr>
                        <a:t>-0.07853224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10009"/>
                  </a:ext>
                </a:extLst>
              </a:tr>
            </a:tbl>
          </a:graphicData>
        </a:graphic>
      </p:graphicFrame>
      <p:pic>
        <p:nvPicPr>
          <p:cNvPr id="5" name="图片 4"/>
          <p:cNvPicPr>
            <a:picLocks noChangeAspect="1"/>
          </p:cNvPicPr>
          <p:nvPr/>
        </p:nvPicPr>
        <p:blipFill>
          <a:blip r:embed="rId3"/>
          <a:stretch>
            <a:fillRect/>
          </a:stretch>
        </p:blipFill>
        <p:spPr>
          <a:xfrm>
            <a:off x="2724845" y="6200237"/>
            <a:ext cx="1114425" cy="428625"/>
          </a:xfrm>
          <a:prstGeom prst="rect">
            <a:avLst/>
          </a:prstGeom>
        </p:spPr>
      </p:pic>
    </p:spTree>
    <p:extLst>
      <p:ext uri="{BB962C8B-B14F-4D97-AF65-F5344CB8AC3E}">
        <p14:creationId xmlns:p14="http://schemas.microsoft.com/office/powerpoint/2010/main" val="60132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9143"/>
            <a:ext cx="8229600" cy="796950"/>
          </a:xfrm>
        </p:spPr>
        <p:txBody>
          <a:bodyPr/>
          <a:lstStyle/>
          <a:p>
            <a:pPr>
              <a:defRPr/>
            </a:pPr>
            <a:r>
              <a:rPr lang="zh-CN" altLang="en-US" dirty="0"/>
              <a:t>工作汇报</a:t>
            </a:r>
            <a:r>
              <a:rPr lang="en-US" altLang="zh-CN" dirty="0"/>
              <a:t>2</a:t>
            </a:r>
            <a:r>
              <a:rPr lang="zh-CN" altLang="en-US" dirty="0"/>
              <a:t>（机器学习建模）</a:t>
            </a:r>
            <a:endParaRPr dirty="0"/>
          </a:p>
        </p:txBody>
      </p:sp>
      <p:sp>
        <p:nvSpPr>
          <p:cNvPr id="6" name="文本框 5"/>
          <p:cNvSpPr txBox="1"/>
          <p:nvPr/>
        </p:nvSpPr>
        <p:spPr>
          <a:xfrm>
            <a:off x="243630" y="1215576"/>
            <a:ext cx="492443" cy="1368152"/>
          </a:xfrm>
          <a:prstGeom prst="rect">
            <a:avLst/>
          </a:prstGeom>
          <a:noFill/>
        </p:spPr>
        <p:txBody>
          <a:bodyPr vert="eaVert" wrap="square" rtlCol="0">
            <a:spAutoFit/>
          </a:bodyPr>
          <a:lstStyle/>
          <a:p>
            <a:pPr algn="ctr"/>
            <a:r>
              <a:rPr lang="zh-CN" altLang="en-US" sz="2000" b="1" dirty="0">
                <a:solidFill>
                  <a:schemeClr val="accent6"/>
                </a:solidFill>
              </a:rPr>
              <a:t>样本构造</a:t>
            </a:r>
          </a:p>
        </p:txBody>
      </p:sp>
      <p:graphicFrame>
        <p:nvGraphicFramePr>
          <p:cNvPr id="10" name="表格 9"/>
          <p:cNvGraphicFramePr>
            <a:graphicFrameLocks noGrp="1"/>
          </p:cNvGraphicFramePr>
          <p:nvPr/>
        </p:nvGraphicFramePr>
        <p:xfrm>
          <a:off x="755576" y="908719"/>
          <a:ext cx="5472605" cy="1830938"/>
        </p:xfrm>
        <a:graphic>
          <a:graphicData uri="http://schemas.openxmlformats.org/drawingml/2006/table">
            <a:tbl>
              <a:tblPr/>
              <a:tblGrid>
                <a:gridCol w="790778">
                  <a:extLst>
                    <a:ext uri="{9D8B030D-6E8A-4147-A177-3AD203B41FA5}">
                      <a16:colId xmlns:a16="http://schemas.microsoft.com/office/drawing/2014/main" val="20000"/>
                    </a:ext>
                  </a:extLst>
                </a:gridCol>
                <a:gridCol w="476562">
                  <a:extLst>
                    <a:ext uri="{9D8B030D-6E8A-4147-A177-3AD203B41FA5}">
                      <a16:colId xmlns:a16="http://schemas.microsoft.com/office/drawing/2014/main" val="20001"/>
                    </a:ext>
                  </a:extLst>
                </a:gridCol>
                <a:gridCol w="377060">
                  <a:extLst>
                    <a:ext uri="{9D8B030D-6E8A-4147-A177-3AD203B41FA5}">
                      <a16:colId xmlns:a16="http://schemas.microsoft.com/office/drawing/2014/main" val="20002"/>
                    </a:ext>
                  </a:extLst>
                </a:gridCol>
                <a:gridCol w="377060">
                  <a:extLst>
                    <a:ext uri="{9D8B030D-6E8A-4147-A177-3AD203B41FA5}">
                      <a16:colId xmlns:a16="http://schemas.microsoft.com/office/drawing/2014/main" val="20003"/>
                    </a:ext>
                  </a:extLst>
                </a:gridCol>
                <a:gridCol w="377060">
                  <a:extLst>
                    <a:ext uri="{9D8B030D-6E8A-4147-A177-3AD203B41FA5}">
                      <a16:colId xmlns:a16="http://schemas.microsoft.com/office/drawing/2014/main" val="20004"/>
                    </a:ext>
                  </a:extLst>
                </a:gridCol>
                <a:gridCol w="377060">
                  <a:extLst>
                    <a:ext uri="{9D8B030D-6E8A-4147-A177-3AD203B41FA5}">
                      <a16:colId xmlns:a16="http://schemas.microsoft.com/office/drawing/2014/main" val="20005"/>
                    </a:ext>
                  </a:extLst>
                </a:gridCol>
                <a:gridCol w="377060">
                  <a:extLst>
                    <a:ext uri="{9D8B030D-6E8A-4147-A177-3AD203B41FA5}">
                      <a16:colId xmlns:a16="http://schemas.microsoft.com/office/drawing/2014/main" val="20006"/>
                    </a:ext>
                  </a:extLst>
                </a:gridCol>
                <a:gridCol w="377060">
                  <a:extLst>
                    <a:ext uri="{9D8B030D-6E8A-4147-A177-3AD203B41FA5}">
                      <a16:colId xmlns:a16="http://schemas.microsoft.com/office/drawing/2014/main" val="20007"/>
                    </a:ext>
                  </a:extLst>
                </a:gridCol>
                <a:gridCol w="686039">
                  <a:extLst>
                    <a:ext uri="{9D8B030D-6E8A-4147-A177-3AD203B41FA5}">
                      <a16:colId xmlns:a16="http://schemas.microsoft.com/office/drawing/2014/main" val="20008"/>
                    </a:ext>
                  </a:extLst>
                </a:gridCol>
                <a:gridCol w="628433">
                  <a:extLst>
                    <a:ext uri="{9D8B030D-6E8A-4147-A177-3AD203B41FA5}">
                      <a16:colId xmlns:a16="http://schemas.microsoft.com/office/drawing/2014/main" val="20009"/>
                    </a:ext>
                  </a:extLst>
                </a:gridCol>
                <a:gridCol w="628433">
                  <a:extLst>
                    <a:ext uri="{9D8B030D-6E8A-4147-A177-3AD203B41FA5}">
                      <a16:colId xmlns:a16="http://schemas.microsoft.com/office/drawing/2014/main" val="20010"/>
                    </a:ext>
                  </a:extLst>
                </a:gridCol>
              </a:tblGrid>
              <a:tr h="304547">
                <a:tc gridSpan="8">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                          </a:t>
                      </a:r>
                      <a:r>
                        <a:rPr lang="zh-CN" altLang="en-US" sz="1100" b="1" i="0" u="none" strike="noStrike" dirty="0">
                          <a:solidFill>
                            <a:srgbClr val="FF0000"/>
                          </a:solidFill>
                          <a:effectLst/>
                          <a:latin typeface="宋体" panose="02010600030101010101" pitchFamily="2" charset="-122"/>
                          <a:ea typeface="宋体" panose="02010600030101010101" pitchFamily="2" charset="-122"/>
                        </a:rPr>
                        <a:t>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el-GR" sz="1100" b="1" i="0" u="none" strike="noStrike">
                          <a:solidFill>
                            <a:srgbClr val="FF0000"/>
                          </a:solidFill>
                          <a:effectLst/>
                          <a:latin typeface="宋体" panose="02010600030101010101" pitchFamily="2" charset="-122"/>
                          <a:ea typeface="宋体" panose="02010600030101010101" pitchFamily="2" charset="-122"/>
                        </a:rPr>
                        <a:t>γ'</a:t>
                      </a:r>
                      <a:r>
                        <a:rPr lang="zh-CN" altLang="en-US" sz="1100" b="1" i="0" u="none" strike="noStrike">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晶格错配度</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2618">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7880">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69.9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67880">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-0.15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67880">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67880">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167880">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67.3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-0.09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167880">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167880">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167880">
                <a:tc>
                  <a:txBody>
                    <a:bodyPr/>
                    <a:lstStyle/>
                    <a:p>
                      <a:pPr algn="r" fontAlgn="b"/>
                      <a:r>
                        <a:rPr lang="en-US" altLang="zh-CN" sz="1100" b="0" i="0" u="none" strike="noStrike" dirty="0">
                          <a:solidFill>
                            <a:srgbClr val="3F3F76"/>
                          </a:solidFill>
                          <a:effectLst/>
                          <a:latin typeface="宋体" panose="02010600030101010101" pitchFamily="2" charset="-122"/>
                          <a:ea typeface="宋体" panose="02010600030101010101" pitchFamily="2" charset="-122"/>
                        </a:rPr>
                        <a:t>65.3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-0.31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bl>
          </a:graphicData>
        </a:graphic>
      </p:graphicFrame>
      <p:grpSp>
        <p:nvGrpSpPr>
          <p:cNvPr id="24" name="组合 23"/>
          <p:cNvGrpSpPr/>
          <p:nvPr/>
        </p:nvGrpSpPr>
        <p:grpSpPr>
          <a:xfrm>
            <a:off x="1947850" y="3207210"/>
            <a:ext cx="2014743" cy="1853088"/>
            <a:chOff x="2146987" y="3439501"/>
            <a:chExt cx="2014743" cy="1853088"/>
          </a:xfrm>
        </p:grpSpPr>
        <p:grpSp>
          <p:nvGrpSpPr>
            <p:cNvPr id="18" name="组合 17"/>
            <p:cNvGrpSpPr/>
            <p:nvPr/>
          </p:nvGrpSpPr>
          <p:grpSpPr>
            <a:xfrm>
              <a:off x="2146987" y="3780421"/>
              <a:ext cx="1728192" cy="1512168"/>
              <a:chOff x="1786947" y="3708413"/>
              <a:chExt cx="1728192" cy="1512168"/>
            </a:xfrm>
          </p:grpSpPr>
          <p:sp>
            <p:nvSpPr>
              <p:cNvPr id="11" name="立方体 10"/>
              <p:cNvSpPr/>
              <p:nvPr/>
            </p:nvSpPr>
            <p:spPr>
              <a:xfrm>
                <a:off x="1786947" y="3708413"/>
                <a:ext cx="1728192" cy="1512168"/>
              </a:xfrm>
              <a:prstGeom prst="cub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矩形 14"/>
              <p:cNvSpPr/>
              <p:nvPr/>
            </p:nvSpPr>
            <p:spPr>
              <a:xfrm>
                <a:off x="2210858" y="4181742"/>
                <a:ext cx="880370"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a:t>
                </a:r>
              </a:p>
            </p:txBody>
          </p:sp>
        </p:grpSp>
        <p:sp>
          <p:nvSpPr>
            <p:cNvPr id="19" name="文本框 18"/>
            <p:cNvSpPr txBox="1"/>
            <p:nvPr/>
          </p:nvSpPr>
          <p:spPr>
            <a:xfrm>
              <a:off x="2393465" y="3439501"/>
              <a:ext cx="1768265" cy="369332"/>
            </a:xfrm>
            <a:prstGeom prst="rect">
              <a:avLst/>
            </a:prstGeom>
            <a:noFill/>
          </p:spPr>
          <p:txBody>
            <a:bodyPr wrap="square" rtlCol="0">
              <a:spAutoFit/>
            </a:bodyPr>
            <a:lstStyle/>
            <a:p>
              <a:r>
                <a:rPr lang="zh-CN" altLang="en-US" b="1" dirty="0"/>
                <a:t>机器学习方法</a:t>
              </a:r>
            </a:p>
          </p:txBody>
        </p:sp>
      </p:grpSp>
      <p:sp>
        <p:nvSpPr>
          <p:cNvPr id="20" name="文本框 19"/>
          <p:cNvSpPr txBox="1"/>
          <p:nvPr/>
        </p:nvSpPr>
        <p:spPr>
          <a:xfrm>
            <a:off x="215800" y="3645024"/>
            <a:ext cx="492443" cy="1440160"/>
          </a:xfrm>
          <a:prstGeom prst="rect">
            <a:avLst/>
          </a:prstGeom>
          <a:noFill/>
        </p:spPr>
        <p:txBody>
          <a:bodyPr vert="eaVert" wrap="square" rtlCol="0">
            <a:spAutoFit/>
          </a:bodyPr>
          <a:lstStyle/>
          <a:p>
            <a:pPr algn="ctr"/>
            <a:r>
              <a:rPr lang="zh-CN" altLang="en-US" sz="2000" b="1" dirty="0">
                <a:solidFill>
                  <a:schemeClr val="accent6">
                    <a:lumMod val="75000"/>
                  </a:schemeClr>
                </a:solidFill>
              </a:rPr>
              <a:t>数据建模</a:t>
            </a:r>
          </a:p>
        </p:txBody>
      </p:sp>
      <p:sp>
        <p:nvSpPr>
          <p:cNvPr id="22" name="左弧形箭头 21"/>
          <p:cNvSpPr/>
          <p:nvPr/>
        </p:nvSpPr>
        <p:spPr>
          <a:xfrm>
            <a:off x="1105458" y="2766031"/>
            <a:ext cx="864096" cy="1757986"/>
          </a:xfrm>
          <a:prstGeom prst="curved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1" name="表格 40"/>
          <p:cNvGraphicFramePr>
            <a:graphicFrameLocks noGrp="1"/>
          </p:cNvGraphicFramePr>
          <p:nvPr/>
        </p:nvGraphicFramePr>
        <p:xfrm>
          <a:off x="3823817" y="4365104"/>
          <a:ext cx="5146132" cy="2376108"/>
        </p:xfrm>
        <a:graphic>
          <a:graphicData uri="http://schemas.openxmlformats.org/drawingml/2006/table">
            <a:tbl>
              <a:tblPr/>
              <a:tblGrid>
                <a:gridCol w="1085301">
                  <a:extLst>
                    <a:ext uri="{9D8B030D-6E8A-4147-A177-3AD203B41FA5}">
                      <a16:colId xmlns:a16="http://schemas.microsoft.com/office/drawing/2014/main" val="20000"/>
                    </a:ext>
                  </a:extLst>
                </a:gridCol>
                <a:gridCol w="364433">
                  <a:extLst>
                    <a:ext uri="{9D8B030D-6E8A-4147-A177-3AD203B41FA5}">
                      <a16:colId xmlns:a16="http://schemas.microsoft.com/office/drawing/2014/main" val="20001"/>
                    </a:ext>
                  </a:extLst>
                </a:gridCol>
                <a:gridCol w="288343">
                  <a:extLst>
                    <a:ext uri="{9D8B030D-6E8A-4147-A177-3AD203B41FA5}">
                      <a16:colId xmlns:a16="http://schemas.microsoft.com/office/drawing/2014/main" val="20002"/>
                    </a:ext>
                  </a:extLst>
                </a:gridCol>
                <a:gridCol w="288343">
                  <a:extLst>
                    <a:ext uri="{9D8B030D-6E8A-4147-A177-3AD203B41FA5}">
                      <a16:colId xmlns:a16="http://schemas.microsoft.com/office/drawing/2014/main" val="20003"/>
                    </a:ext>
                  </a:extLst>
                </a:gridCol>
                <a:gridCol w="288343">
                  <a:extLst>
                    <a:ext uri="{9D8B030D-6E8A-4147-A177-3AD203B41FA5}">
                      <a16:colId xmlns:a16="http://schemas.microsoft.com/office/drawing/2014/main" val="20004"/>
                    </a:ext>
                  </a:extLst>
                </a:gridCol>
                <a:gridCol w="288343">
                  <a:extLst>
                    <a:ext uri="{9D8B030D-6E8A-4147-A177-3AD203B41FA5}">
                      <a16:colId xmlns:a16="http://schemas.microsoft.com/office/drawing/2014/main" val="20005"/>
                    </a:ext>
                  </a:extLst>
                </a:gridCol>
                <a:gridCol w="288343">
                  <a:extLst>
                    <a:ext uri="{9D8B030D-6E8A-4147-A177-3AD203B41FA5}">
                      <a16:colId xmlns:a16="http://schemas.microsoft.com/office/drawing/2014/main" val="20006"/>
                    </a:ext>
                  </a:extLst>
                </a:gridCol>
                <a:gridCol w="288343">
                  <a:extLst>
                    <a:ext uri="{9D8B030D-6E8A-4147-A177-3AD203B41FA5}">
                      <a16:colId xmlns:a16="http://schemas.microsoft.com/office/drawing/2014/main" val="20007"/>
                    </a:ext>
                  </a:extLst>
                </a:gridCol>
                <a:gridCol w="524624">
                  <a:extLst>
                    <a:ext uri="{9D8B030D-6E8A-4147-A177-3AD203B41FA5}">
                      <a16:colId xmlns:a16="http://schemas.microsoft.com/office/drawing/2014/main" val="20008"/>
                    </a:ext>
                  </a:extLst>
                </a:gridCol>
                <a:gridCol w="480572">
                  <a:extLst>
                    <a:ext uri="{9D8B030D-6E8A-4147-A177-3AD203B41FA5}">
                      <a16:colId xmlns:a16="http://schemas.microsoft.com/office/drawing/2014/main" val="20009"/>
                    </a:ext>
                  </a:extLst>
                </a:gridCol>
                <a:gridCol w="480572">
                  <a:extLst>
                    <a:ext uri="{9D8B030D-6E8A-4147-A177-3AD203B41FA5}">
                      <a16:colId xmlns:a16="http://schemas.microsoft.com/office/drawing/2014/main" val="20010"/>
                    </a:ext>
                  </a:extLst>
                </a:gridCol>
                <a:gridCol w="480572">
                  <a:extLst>
                    <a:ext uri="{9D8B030D-6E8A-4147-A177-3AD203B41FA5}">
                      <a16:colId xmlns:a16="http://schemas.microsoft.com/office/drawing/2014/main" val="20011"/>
                    </a:ext>
                  </a:extLst>
                </a:gridCol>
              </a:tblGrid>
              <a:tr h="532853">
                <a:tc gridSpan="8">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                          </a:t>
                      </a:r>
                      <a:r>
                        <a:rPr lang="zh-CN" altLang="en-US" sz="1100" b="1" i="0" u="none" strike="noStrike" dirty="0">
                          <a:solidFill>
                            <a:srgbClr val="FF0000"/>
                          </a:solidFill>
                          <a:effectLst/>
                          <a:latin typeface="宋体" panose="02010600030101010101" pitchFamily="2" charset="-122"/>
                          <a:ea typeface="宋体" panose="02010600030101010101" pitchFamily="2" charset="-122"/>
                        </a:rPr>
                        <a:t>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晶格错配度</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晶格错配度</a:t>
                      </a:r>
                      <a:endParaRPr lang="en-US" altLang="zh-CN"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1343">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dirty="0">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dirty="0">
                          <a:solidFill>
                            <a:srgbClr val="FF0000"/>
                          </a:solidFill>
                          <a:effectLst/>
                          <a:latin typeface="宋体" panose="02010600030101010101" pitchFamily="2" charset="-122"/>
                          <a:ea typeface="宋体" panose="02010600030101010101" pitchFamily="2" charset="-122"/>
                        </a:rPr>
                        <a:t>模型</a:t>
                      </a:r>
                      <a:endParaRPr lang="en-US" altLang="zh-CN" sz="1000" b="1" i="0" u="none" strike="noStrike" baseline="-25000" dirty="0">
                        <a:solidFill>
                          <a:srgbClr val="FF0000"/>
                        </a:solidFill>
                        <a:effectLst/>
                        <a:latin typeface="宋体" panose="02010600030101010101" pitchFamily="2" charset="-122"/>
                        <a:ea typeface="宋体" panose="02010600030101010101" pitchFamily="2" charset="-122"/>
                      </a:endParaRPr>
                    </a:p>
                    <a:p>
                      <a:pPr algn="ctr" fontAlgn="ctr"/>
                      <a:r>
                        <a:rPr lang="zh-CN" altLang="en-US" sz="1000" b="1" i="0" u="none" strike="noStrike" baseline="-25000" dirty="0">
                          <a:solidFill>
                            <a:srgbClr val="FF0000"/>
                          </a:solidFill>
                          <a:effectLst/>
                          <a:latin typeface="宋体" panose="02010600030101010101" pitchFamily="2" charset="-122"/>
                          <a:ea typeface="宋体" panose="02010600030101010101" pitchFamily="2" charset="-122"/>
                        </a:rPr>
                        <a:t>预测</a:t>
                      </a:r>
                      <a:endParaRPr lang="zh-CN" alt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69.9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-0.116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-0.147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-0.246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9C6500"/>
                          </a:solidFill>
                          <a:effectLst/>
                          <a:latin typeface="宋体" panose="02010600030101010101" pitchFamily="2" charset="-122"/>
                          <a:ea typeface="宋体" panose="02010600030101010101" pitchFamily="2" charset="-122"/>
                        </a:rPr>
                        <a:t>-0.174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67.3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-0.09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-0.113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-0.136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-0.207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-0.31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9C6500"/>
                          </a:solidFill>
                          <a:effectLst/>
                          <a:latin typeface="宋体" panose="02010600030101010101" pitchFamily="2" charset="-122"/>
                          <a:ea typeface="宋体" panose="02010600030101010101" pitchFamily="2" charset="-122"/>
                        </a:rPr>
                        <a:t>-0.21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bl>
          </a:graphicData>
        </a:graphic>
      </p:graphicFrame>
      <p:sp>
        <p:nvSpPr>
          <p:cNvPr id="30" name="左弧形箭头 29"/>
          <p:cNvSpPr/>
          <p:nvPr/>
        </p:nvSpPr>
        <p:spPr>
          <a:xfrm>
            <a:off x="2194328" y="5060298"/>
            <a:ext cx="936104" cy="1619190"/>
          </a:xfrm>
          <a:prstGeom prst="curv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文本框 41"/>
          <p:cNvSpPr txBox="1"/>
          <p:nvPr/>
        </p:nvSpPr>
        <p:spPr>
          <a:xfrm>
            <a:off x="214827" y="5125506"/>
            <a:ext cx="492443" cy="1440160"/>
          </a:xfrm>
          <a:prstGeom prst="rect">
            <a:avLst/>
          </a:prstGeom>
          <a:noFill/>
        </p:spPr>
        <p:txBody>
          <a:bodyPr vert="eaVert" wrap="square" rtlCol="0">
            <a:spAutoFit/>
          </a:bodyPr>
          <a:lstStyle/>
          <a:p>
            <a:pPr algn="ctr"/>
            <a:r>
              <a:rPr lang="zh-CN" altLang="en-US" sz="2000" b="1" dirty="0">
                <a:solidFill>
                  <a:schemeClr val="accent6">
                    <a:lumMod val="75000"/>
                  </a:schemeClr>
                </a:solidFill>
              </a:rPr>
              <a:t>结果比较</a:t>
            </a:r>
          </a:p>
        </p:txBody>
      </p:sp>
      <p:graphicFrame>
        <p:nvGraphicFramePr>
          <p:cNvPr id="43" name="图表 42"/>
          <p:cNvGraphicFramePr>
            <a:graphicFrameLocks/>
          </p:cNvGraphicFramePr>
          <p:nvPr/>
        </p:nvGraphicFramePr>
        <p:xfrm>
          <a:off x="3883913" y="931318"/>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4" name="图表 43"/>
          <p:cNvGraphicFramePr>
            <a:graphicFrameLocks/>
          </p:cNvGraphicFramePr>
          <p:nvPr/>
        </p:nvGraphicFramePr>
        <p:xfrm>
          <a:off x="3883913" y="3871425"/>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529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3" grpId="0">
        <p:bldAsOne/>
      </p:bldGraphic>
      <p:bldGraphic spid="4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9143"/>
            <a:ext cx="8229600" cy="796950"/>
          </a:xfrm>
        </p:spPr>
        <p:txBody>
          <a:bodyPr/>
          <a:lstStyle/>
          <a:p>
            <a:pPr>
              <a:defRPr/>
            </a:pPr>
            <a:r>
              <a:rPr lang="zh-CN" altLang="en-US" dirty="0"/>
              <a:t>工作汇报</a:t>
            </a:r>
            <a:r>
              <a:rPr lang="en-US" altLang="zh-CN" dirty="0"/>
              <a:t>3</a:t>
            </a:r>
            <a:r>
              <a:rPr lang="zh-CN" altLang="en-US" dirty="0"/>
              <a:t>（机器学习建模）</a:t>
            </a:r>
            <a:endParaRPr dirty="0"/>
          </a:p>
        </p:txBody>
      </p:sp>
      <p:sp>
        <p:nvSpPr>
          <p:cNvPr id="6" name="文本框 5"/>
          <p:cNvSpPr txBox="1"/>
          <p:nvPr/>
        </p:nvSpPr>
        <p:spPr>
          <a:xfrm>
            <a:off x="214827" y="1176998"/>
            <a:ext cx="492443" cy="1368152"/>
          </a:xfrm>
          <a:prstGeom prst="rect">
            <a:avLst/>
          </a:prstGeom>
          <a:noFill/>
        </p:spPr>
        <p:txBody>
          <a:bodyPr vert="eaVert" wrap="square" rtlCol="0">
            <a:spAutoFit/>
          </a:bodyPr>
          <a:lstStyle/>
          <a:p>
            <a:pPr algn="ctr"/>
            <a:r>
              <a:rPr lang="zh-CN" altLang="en-US" sz="2000" b="1" dirty="0">
                <a:solidFill>
                  <a:schemeClr val="accent6"/>
                </a:solidFill>
              </a:rPr>
              <a:t>样本构造</a:t>
            </a:r>
          </a:p>
        </p:txBody>
      </p:sp>
      <p:graphicFrame>
        <p:nvGraphicFramePr>
          <p:cNvPr id="10" name="表格 9"/>
          <p:cNvGraphicFramePr>
            <a:graphicFrameLocks noGrp="1"/>
          </p:cNvGraphicFramePr>
          <p:nvPr/>
        </p:nvGraphicFramePr>
        <p:xfrm>
          <a:off x="899593" y="803455"/>
          <a:ext cx="7594929" cy="2115238"/>
        </p:xfrm>
        <a:graphic>
          <a:graphicData uri="http://schemas.openxmlformats.org/drawingml/2006/table">
            <a:tbl>
              <a:tblPr/>
              <a:tblGrid>
                <a:gridCol w="1097449">
                  <a:extLst>
                    <a:ext uri="{9D8B030D-6E8A-4147-A177-3AD203B41FA5}">
                      <a16:colId xmlns:a16="http://schemas.microsoft.com/office/drawing/2014/main" val="20000"/>
                    </a:ext>
                  </a:extLst>
                </a:gridCol>
                <a:gridCol w="661376">
                  <a:extLst>
                    <a:ext uri="{9D8B030D-6E8A-4147-A177-3AD203B41FA5}">
                      <a16:colId xmlns:a16="http://schemas.microsoft.com/office/drawing/2014/main" val="20001"/>
                    </a:ext>
                  </a:extLst>
                </a:gridCol>
                <a:gridCol w="523287">
                  <a:extLst>
                    <a:ext uri="{9D8B030D-6E8A-4147-A177-3AD203B41FA5}">
                      <a16:colId xmlns:a16="http://schemas.microsoft.com/office/drawing/2014/main" val="20002"/>
                    </a:ext>
                  </a:extLst>
                </a:gridCol>
                <a:gridCol w="523287">
                  <a:extLst>
                    <a:ext uri="{9D8B030D-6E8A-4147-A177-3AD203B41FA5}">
                      <a16:colId xmlns:a16="http://schemas.microsoft.com/office/drawing/2014/main" val="20003"/>
                    </a:ext>
                  </a:extLst>
                </a:gridCol>
                <a:gridCol w="523287">
                  <a:extLst>
                    <a:ext uri="{9D8B030D-6E8A-4147-A177-3AD203B41FA5}">
                      <a16:colId xmlns:a16="http://schemas.microsoft.com/office/drawing/2014/main" val="20004"/>
                    </a:ext>
                  </a:extLst>
                </a:gridCol>
                <a:gridCol w="523287">
                  <a:extLst>
                    <a:ext uri="{9D8B030D-6E8A-4147-A177-3AD203B41FA5}">
                      <a16:colId xmlns:a16="http://schemas.microsoft.com/office/drawing/2014/main" val="20005"/>
                    </a:ext>
                  </a:extLst>
                </a:gridCol>
                <a:gridCol w="523287">
                  <a:extLst>
                    <a:ext uri="{9D8B030D-6E8A-4147-A177-3AD203B41FA5}">
                      <a16:colId xmlns:a16="http://schemas.microsoft.com/office/drawing/2014/main" val="20006"/>
                    </a:ext>
                  </a:extLst>
                </a:gridCol>
                <a:gridCol w="523287">
                  <a:extLst>
                    <a:ext uri="{9D8B030D-6E8A-4147-A177-3AD203B41FA5}">
                      <a16:colId xmlns:a16="http://schemas.microsoft.com/office/drawing/2014/main" val="20007"/>
                    </a:ext>
                  </a:extLst>
                </a:gridCol>
                <a:gridCol w="952090">
                  <a:extLst>
                    <a:ext uri="{9D8B030D-6E8A-4147-A177-3AD203B41FA5}">
                      <a16:colId xmlns:a16="http://schemas.microsoft.com/office/drawing/2014/main" val="20008"/>
                    </a:ext>
                  </a:extLst>
                </a:gridCol>
                <a:gridCol w="872146">
                  <a:extLst>
                    <a:ext uri="{9D8B030D-6E8A-4147-A177-3AD203B41FA5}">
                      <a16:colId xmlns:a16="http://schemas.microsoft.com/office/drawing/2014/main" val="20009"/>
                    </a:ext>
                  </a:extLst>
                </a:gridCol>
                <a:gridCol w="872146">
                  <a:extLst>
                    <a:ext uri="{9D8B030D-6E8A-4147-A177-3AD203B41FA5}">
                      <a16:colId xmlns:a16="http://schemas.microsoft.com/office/drawing/2014/main" val="20010"/>
                    </a:ext>
                  </a:extLst>
                </a:gridCol>
              </a:tblGrid>
              <a:tr h="198812">
                <a:tc gridSpan="8">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                          </a:t>
                      </a:r>
                      <a:r>
                        <a:rPr lang="zh-CN" altLang="en-US" sz="1100" b="1" i="0" u="none" strike="noStrike" dirty="0">
                          <a:solidFill>
                            <a:srgbClr val="FF0000"/>
                          </a:solidFill>
                          <a:effectLst/>
                          <a:latin typeface="宋体" panose="02010600030101010101" pitchFamily="2" charset="-122"/>
                          <a:ea typeface="宋体" panose="02010600030101010101" pitchFamily="2" charset="-122"/>
                        </a:rPr>
                        <a:t>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相体积分数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相体积分数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计算的晶格错配度</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369">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a:solidFill>
                            <a:srgbClr val="FF0000"/>
                          </a:solidFill>
                          <a:effectLst/>
                          <a:latin typeface="宋体" panose="02010600030101010101" pitchFamily="2" charset="-122"/>
                          <a:ea typeface="宋体" panose="02010600030101010101" pitchFamily="2" charset="-122"/>
                        </a:rPr>
                        <a:t>计算</a:t>
                      </a:r>
                      <a:endParaRPr lang="zh-CN" alt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9406">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69.9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-0.0478923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98812">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-0.08596548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98812">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-0.07994772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98812">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-0.00514968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99406">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67.3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0.06972142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298218">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-0.224782624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198812">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-0.60504376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198812">
                <a:tc>
                  <a:txBody>
                    <a:bodyPr/>
                    <a:lstStyle/>
                    <a:p>
                      <a:pPr algn="r" fontAlgn="b"/>
                      <a:r>
                        <a:rPr lang="en-US" altLang="zh-CN" sz="1100" b="0" i="0" u="none" strike="noStrike" dirty="0">
                          <a:solidFill>
                            <a:srgbClr val="3F3F76"/>
                          </a:solidFill>
                          <a:effectLst/>
                          <a:latin typeface="宋体" panose="02010600030101010101" pitchFamily="2" charset="-122"/>
                          <a:ea typeface="宋体" panose="02010600030101010101" pitchFamily="2" charset="-122"/>
                        </a:rPr>
                        <a:t>65.3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9C0006"/>
                          </a:solidFill>
                          <a:effectLst/>
                          <a:latin typeface="宋体" panose="02010600030101010101" pitchFamily="2" charset="-122"/>
                          <a:ea typeface="宋体" panose="02010600030101010101" pitchFamily="2" charset="-122"/>
                        </a:rPr>
                        <a:t>-0.07853224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bl>
          </a:graphicData>
        </a:graphic>
      </p:graphicFrame>
      <p:grpSp>
        <p:nvGrpSpPr>
          <p:cNvPr id="24" name="组合 23"/>
          <p:cNvGrpSpPr/>
          <p:nvPr/>
        </p:nvGrpSpPr>
        <p:grpSpPr>
          <a:xfrm>
            <a:off x="1947850" y="3207210"/>
            <a:ext cx="2014743" cy="1853088"/>
            <a:chOff x="2146987" y="3439501"/>
            <a:chExt cx="2014743" cy="1853088"/>
          </a:xfrm>
        </p:grpSpPr>
        <p:grpSp>
          <p:nvGrpSpPr>
            <p:cNvPr id="18" name="组合 17"/>
            <p:cNvGrpSpPr/>
            <p:nvPr/>
          </p:nvGrpSpPr>
          <p:grpSpPr>
            <a:xfrm>
              <a:off x="2146987" y="3780421"/>
              <a:ext cx="1728192" cy="1512168"/>
              <a:chOff x="1786947" y="3708413"/>
              <a:chExt cx="1728192" cy="1512168"/>
            </a:xfrm>
          </p:grpSpPr>
          <p:sp>
            <p:nvSpPr>
              <p:cNvPr id="11" name="立方体 10"/>
              <p:cNvSpPr/>
              <p:nvPr/>
            </p:nvSpPr>
            <p:spPr>
              <a:xfrm>
                <a:off x="1786947" y="3708413"/>
                <a:ext cx="1728192" cy="1512168"/>
              </a:xfrm>
              <a:prstGeom prst="cub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矩形 14"/>
              <p:cNvSpPr/>
              <p:nvPr/>
            </p:nvSpPr>
            <p:spPr>
              <a:xfrm>
                <a:off x="2210858" y="4181742"/>
                <a:ext cx="880370"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a:t>
                </a:r>
              </a:p>
            </p:txBody>
          </p:sp>
        </p:grpSp>
        <p:sp>
          <p:nvSpPr>
            <p:cNvPr id="19" name="文本框 18"/>
            <p:cNvSpPr txBox="1"/>
            <p:nvPr/>
          </p:nvSpPr>
          <p:spPr>
            <a:xfrm>
              <a:off x="2393465" y="3439501"/>
              <a:ext cx="1768265" cy="369332"/>
            </a:xfrm>
            <a:prstGeom prst="rect">
              <a:avLst/>
            </a:prstGeom>
            <a:noFill/>
          </p:spPr>
          <p:txBody>
            <a:bodyPr wrap="square" rtlCol="0">
              <a:spAutoFit/>
            </a:bodyPr>
            <a:lstStyle/>
            <a:p>
              <a:r>
                <a:rPr lang="zh-CN" altLang="en-US" b="1" dirty="0"/>
                <a:t>机器学习方法</a:t>
              </a:r>
            </a:p>
          </p:txBody>
        </p:sp>
      </p:grpSp>
      <p:sp>
        <p:nvSpPr>
          <p:cNvPr id="20" name="文本框 19"/>
          <p:cNvSpPr txBox="1"/>
          <p:nvPr/>
        </p:nvSpPr>
        <p:spPr>
          <a:xfrm>
            <a:off x="215800" y="3645024"/>
            <a:ext cx="492443" cy="1440160"/>
          </a:xfrm>
          <a:prstGeom prst="rect">
            <a:avLst/>
          </a:prstGeom>
          <a:noFill/>
        </p:spPr>
        <p:txBody>
          <a:bodyPr vert="eaVert" wrap="square" rtlCol="0">
            <a:spAutoFit/>
          </a:bodyPr>
          <a:lstStyle/>
          <a:p>
            <a:pPr algn="ctr"/>
            <a:r>
              <a:rPr lang="zh-CN" altLang="en-US" sz="2000" b="1" dirty="0">
                <a:solidFill>
                  <a:schemeClr val="accent6">
                    <a:lumMod val="75000"/>
                  </a:schemeClr>
                </a:solidFill>
              </a:rPr>
              <a:t>数据建模</a:t>
            </a:r>
          </a:p>
        </p:txBody>
      </p:sp>
      <p:sp>
        <p:nvSpPr>
          <p:cNvPr id="22" name="左弧形箭头 21"/>
          <p:cNvSpPr/>
          <p:nvPr/>
        </p:nvSpPr>
        <p:spPr>
          <a:xfrm>
            <a:off x="1085115" y="2952936"/>
            <a:ext cx="864096" cy="1757986"/>
          </a:xfrm>
          <a:prstGeom prst="curved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1" name="表格 40"/>
          <p:cNvGraphicFramePr>
            <a:graphicFrameLocks noGrp="1"/>
          </p:cNvGraphicFramePr>
          <p:nvPr/>
        </p:nvGraphicFramePr>
        <p:xfrm>
          <a:off x="899593" y="3147021"/>
          <a:ext cx="7700480" cy="3363543"/>
        </p:xfrm>
        <a:graphic>
          <a:graphicData uri="http://schemas.openxmlformats.org/drawingml/2006/table">
            <a:tbl>
              <a:tblPr/>
              <a:tblGrid>
                <a:gridCol w="1624006">
                  <a:extLst>
                    <a:ext uri="{9D8B030D-6E8A-4147-A177-3AD203B41FA5}">
                      <a16:colId xmlns:a16="http://schemas.microsoft.com/office/drawing/2014/main" val="20000"/>
                    </a:ext>
                  </a:extLst>
                </a:gridCol>
                <a:gridCol w="545324">
                  <a:extLst>
                    <a:ext uri="{9D8B030D-6E8A-4147-A177-3AD203B41FA5}">
                      <a16:colId xmlns:a16="http://schemas.microsoft.com/office/drawing/2014/main" val="20001"/>
                    </a:ext>
                  </a:extLst>
                </a:gridCol>
                <a:gridCol w="431465">
                  <a:extLst>
                    <a:ext uri="{9D8B030D-6E8A-4147-A177-3AD203B41FA5}">
                      <a16:colId xmlns:a16="http://schemas.microsoft.com/office/drawing/2014/main" val="20002"/>
                    </a:ext>
                  </a:extLst>
                </a:gridCol>
                <a:gridCol w="431465">
                  <a:extLst>
                    <a:ext uri="{9D8B030D-6E8A-4147-A177-3AD203B41FA5}">
                      <a16:colId xmlns:a16="http://schemas.microsoft.com/office/drawing/2014/main" val="20003"/>
                    </a:ext>
                  </a:extLst>
                </a:gridCol>
                <a:gridCol w="431465">
                  <a:extLst>
                    <a:ext uri="{9D8B030D-6E8A-4147-A177-3AD203B41FA5}">
                      <a16:colId xmlns:a16="http://schemas.microsoft.com/office/drawing/2014/main" val="20004"/>
                    </a:ext>
                  </a:extLst>
                </a:gridCol>
                <a:gridCol w="431465">
                  <a:extLst>
                    <a:ext uri="{9D8B030D-6E8A-4147-A177-3AD203B41FA5}">
                      <a16:colId xmlns:a16="http://schemas.microsoft.com/office/drawing/2014/main" val="20005"/>
                    </a:ext>
                  </a:extLst>
                </a:gridCol>
                <a:gridCol w="431465">
                  <a:extLst>
                    <a:ext uri="{9D8B030D-6E8A-4147-A177-3AD203B41FA5}">
                      <a16:colId xmlns:a16="http://schemas.microsoft.com/office/drawing/2014/main" val="20006"/>
                    </a:ext>
                  </a:extLst>
                </a:gridCol>
                <a:gridCol w="431465">
                  <a:extLst>
                    <a:ext uri="{9D8B030D-6E8A-4147-A177-3AD203B41FA5}">
                      <a16:colId xmlns:a16="http://schemas.microsoft.com/office/drawing/2014/main" val="20007"/>
                    </a:ext>
                  </a:extLst>
                </a:gridCol>
                <a:gridCol w="785027">
                  <a:extLst>
                    <a:ext uri="{9D8B030D-6E8A-4147-A177-3AD203B41FA5}">
                      <a16:colId xmlns:a16="http://schemas.microsoft.com/office/drawing/2014/main" val="20008"/>
                    </a:ext>
                  </a:extLst>
                </a:gridCol>
                <a:gridCol w="719111">
                  <a:extLst>
                    <a:ext uri="{9D8B030D-6E8A-4147-A177-3AD203B41FA5}">
                      <a16:colId xmlns:a16="http://schemas.microsoft.com/office/drawing/2014/main" val="20009"/>
                    </a:ext>
                  </a:extLst>
                </a:gridCol>
                <a:gridCol w="719111">
                  <a:extLst>
                    <a:ext uri="{9D8B030D-6E8A-4147-A177-3AD203B41FA5}">
                      <a16:colId xmlns:a16="http://schemas.microsoft.com/office/drawing/2014/main" val="20010"/>
                    </a:ext>
                  </a:extLst>
                </a:gridCol>
                <a:gridCol w="719111">
                  <a:extLst>
                    <a:ext uri="{9D8B030D-6E8A-4147-A177-3AD203B41FA5}">
                      <a16:colId xmlns:a16="http://schemas.microsoft.com/office/drawing/2014/main" val="20011"/>
                    </a:ext>
                  </a:extLst>
                </a:gridCol>
              </a:tblGrid>
              <a:tr h="398025">
                <a:tc gridSpan="8">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                          </a:t>
                      </a:r>
                      <a:r>
                        <a:rPr lang="zh-CN" altLang="en-US" sz="1100" b="1" i="0" u="none" strike="noStrike" dirty="0">
                          <a:solidFill>
                            <a:srgbClr val="FF0000"/>
                          </a:solidFill>
                          <a:effectLst/>
                          <a:latin typeface="宋体" panose="02010600030101010101" pitchFamily="2" charset="-122"/>
                          <a:ea typeface="宋体" panose="02010600030101010101" pitchFamily="2" charset="-122"/>
                        </a:rPr>
                        <a:t>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相体积分数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相体积分数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公式计算的晶格错配度</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a:solidFill>
                            <a:srgbClr val="FF0000"/>
                          </a:solidFill>
                          <a:effectLst/>
                          <a:latin typeface="宋体" panose="02010600030101010101" pitchFamily="2" charset="-122"/>
                          <a:ea typeface="宋体" panose="02010600030101010101" pitchFamily="2" charset="-122"/>
                        </a:rPr>
                        <a:t>晶格错配度</a:t>
                      </a:r>
                      <a:r>
                        <a:rPr lang="en-US" altLang="zh-CN" sz="1100" b="1" i="0" u="none" strike="noStrike">
                          <a:solidFill>
                            <a:srgbClr val="FF0000"/>
                          </a:solidFill>
                          <a:effectLst/>
                          <a:latin typeface="宋体" panose="02010600030101010101" pitchFamily="2" charset="-122"/>
                          <a:ea typeface="宋体" panose="02010600030101010101" pitchFamily="2" charset="-122"/>
                        </a:rPr>
                        <a:t>(</a:t>
                      </a:r>
                      <a:r>
                        <a:rPr lang="en-US" sz="1100" b="1" i="0" u="none" strike="noStrike">
                          <a:solidFill>
                            <a:srgbClr val="FF0000"/>
                          </a:solidFill>
                          <a:effectLst/>
                          <a:latin typeface="宋体" panose="02010600030101010101" pitchFamily="2" charset="-122"/>
                          <a:ea typeface="宋体" panose="02010600030101010101" pitchFamily="2" charset="-122"/>
                        </a:rPr>
                        <a:t>RF)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2420">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a:solidFill>
                            <a:srgbClr val="FF0000"/>
                          </a:solidFill>
                          <a:effectLst/>
                          <a:latin typeface="宋体" panose="02010600030101010101" pitchFamily="2" charset="-122"/>
                          <a:ea typeface="宋体" panose="02010600030101010101" pitchFamily="2" charset="-122"/>
                        </a:rPr>
                        <a:t>计算</a:t>
                      </a:r>
                      <a:endParaRPr lang="zh-CN" alt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dirty="0">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dirty="0">
                          <a:solidFill>
                            <a:srgbClr val="FF0000"/>
                          </a:solidFill>
                          <a:effectLst/>
                          <a:latin typeface="宋体" panose="02010600030101010101" pitchFamily="2" charset="-122"/>
                          <a:ea typeface="宋体" panose="02010600030101010101" pitchFamily="2" charset="-122"/>
                        </a:rPr>
                        <a:t>预测</a:t>
                      </a:r>
                      <a:endParaRPr lang="zh-CN" alt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8518">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69.9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-0.0478923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-0.101675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298518">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-0.08596548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-0.1003265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298518">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-0.07994772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-0.07119398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298518">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-0.00514968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-0.07952308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98518">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67.3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0.06972142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-0.14120371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298518">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-0.224782624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-0.06603704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298518">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-0.60504376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-0.163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298518">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-0.07853224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006100"/>
                          </a:solidFill>
                          <a:effectLst/>
                          <a:latin typeface="宋体" panose="02010600030101010101" pitchFamily="2" charset="-122"/>
                          <a:ea typeface="宋体" panose="02010600030101010101" pitchFamily="2" charset="-122"/>
                        </a:rPr>
                        <a:t>-0.08757119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bl>
          </a:graphicData>
        </a:graphic>
      </p:graphicFrame>
      <p:sp>
        <p:nvSpPr>
          <p:cNvPr id="30" name="左弧形箭头 29"/>
          <p:cNvSpPr/>
          <p:nvPr/>
        </p:nvSpPr>
        <p:spPr>
          <a:xfrm>
            <a:off x="1947850" y="5085184"/>
            <a:ext cx="936104" cy="1797702"/>
          </a:xfrm>
          <a:prstGeom prst="curv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文本框 41"/>
          <p:cNvSpPr txBox="1"/>
          <p:nvPr/>
        </p:nvSpPr>
        <p:spPr>
          <a:xfrm>
            <a:off x="214827" y="5125506"/>
            <a:ext cx="492443" cy="1440160"/>
          </a:xfrm>
          <a:prstGeom prst="rect">
            <a:avLst/>
          </a:prstGeom>
          <a:noFill/>
        </p:spPr>
        <p:txBody>
          <a:bodyPr vert="eaVert" wrap="square" rtlCol="0">
            <a:spAutoFit/>
          </a:bodyPr>
          <a:lstStyle/>
          <a:p>
            <a:pPr algn="ctr"/>
            <a:r>
              <a:rPr lang="zh-CN" altLang="en-US" sz="2000" b="1" dirty="0">
                <a:solidFill>
                  <a:schemeClr val="accent6">
                    <a:lumMod val="75000"/>
                  </a:schemeClr>
                </a:solidFill>
              </a:rPr>
              <a:t>结果比较</a:t>
            </a:r>
          </a:p>
        </p:txBody>
      </p:sp>
      <p:graphicFrame>
        <p:nvGraphicFramePr>
          <p:cNvPr id="17" name="图表 16"/>
          <p:cNvGraphicFramePr>
            <a:graphicFrameLocks/>
          </p:cNvGraphicFramePr>
          <p:nvPr/>
        </p:nvGraphicFramePr>
        <p:xfrm>
          <a:off x="1691680" y="2057398"/>
          <a:ext cx="6192688" cy="35318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310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4850"/>
            <a:ext cx="8229600" cy="796950"/>
          </a:xfrm>
        </p:spPr>
        <p:txBody>
          <a:bodyPr/>
          <a:lstStyle/>
          <a:p>
            <a:pPr>
              <a:defRPr/>
            </a:pPr>
            <a:r>
              <a:rPr lang="zh-CN" altLang="en-US" dirty="0"/>
              <a:t>当前</a:t>
            </a:r>
            <a:r>
              <a:rPr dirty="0"/>
              <a:t>存在的问题</a:t>
            </a:r>
            <a:r>
              <a:rPr lang="zh-CN" altLang="en-US" dirty="0"/>
              <a:t>与对策</a:t>
            </a:r>
            <a:endParaRPr dirty="0"/>
          </a:p>
        </p:txBody>
      </p:sp>
      <p:graphicFrame>
        <p:nvGraphicFramePr>
          <p:cNvPr id="3" name="图示 2"/>
          <p:cNvGraphicFramePr/>
          <p:nvPr>
            <p:extLst>
              <p:ext uri="{D42A27DB-BD31-4B8C-83A1-F6EECF244321}">
                <p14:modId xmlns:p14="http://schemas.microsoft.com/office/powerpoint/2010/main" val="2957824950"/>
              </p:ext>
            </p:extLst>
          </p:nvPr>
        </p:nvGraphicFramePr>
        <p:xfrm>
          <a:off x="179512" y="801800"/>
          <a:ext cx="8496944" cy="5939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9004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52936"/>
            <a:ext cx="1800200" cy="1800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工作总结</a:t>
            </a:r>
          </a:p>
        </p:txBody>
      </p:sp>
      <p:graphicFrame>
        <p:nvGraphicFramePr>
          <p:cNvPr id="6" name="图示 5"/>
          <p:cNvGraphicFramePr/>
          <p:nvPr>
            <p:extLst>
              <p:ext uri="{D42A27DB-BD31-4B8C-83A1-F6EECF244321}">
                <p14:modId xmlns:p14="http://schemas.microsoft.com/office/powerpoint/2010/main" val="2425055974"/>
              </p:ext>
            </p:extLst>
          </p:nvPr>
        </p:nvGraphicFramePr>
        <p:xfrm>
          <a:off x="2555776" y="1169008"/>
          <a:ext cx="5760640" cy="5212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67036" y="1753281"/>
            <a:ext cx="1012876" cy="369332"/>
          </a:xfrm>
          <a:prstGeom prst="rect">
            <a:avLst/>
          </a:prstGeom>
          <a:noFill/>
        </p:spPr>
        <p:txBody>
          <a:bodyPr wrap="square" rtlCol="0">
            <a:spAutoFit/>
          </a:bodyPr>
          <a:lstStyle/>
          <a:p>
            <a:r>
              <a:rPr lang="zh-CN" altLang="en-US" b="1" dirty="0"/>
              <a:t>工作一</a:t>
            </a:r>
          </a:p>
        </p:txBody>
      </p:sp>
      <p:sp>
        <p:nvSpPr>
          <p:cNvPr id="11" name="TextBox 10"/>
          <p:cNvSpPr txBox="1"/>
          <p:nvPr/>
        </p:nvSpPr>
        <p:spPr>
          <a:xfrm>
            <a:off x="3185406" y="3031419"/>
            <a:ext cx="972232" cy="369332"/>
          </a:xfrm>
          <a:prstGeom prst="rect">
            <a:avLst/>
          </a:prstGeom>
          <a:noFill/>
        </p:spPr>
        <p:txBody>
          <a:bodyPr wrap="square" rtlCol="0">
            <a:spAutoFit/>
          </a:bodyPr>
          <a:lstStyle/>
          <a:p>
            <a:r>
              <a:rPr lang="zh-CN" altLang="en-US" b="1" dirty="0"/>
              <a:t>工作二</a:t>
            </a:r>
          </a:p>
        </p:txBody>
      </p:sp>
      <p:sp>
        <p:nvSpPr>
          <p:cNvPr id="12" name="TextBox 11"/>
          <p:cNvSpPr txBox="1"/>
          <p:nvPr/>
        </p:nvSpPr>
        <p:spPr>
          <a:xfrm>
            <a:off x="3212567" y="4233906"/>
            <a:ext cx="917910" cy="369332"/>
          </a:xfrm>
          <a:prstGeom prst="rect">
            <a:avLst/>
          </a:prstGeom>
          <a:noFill/>
        </p:spPr>
        <p:txBody>
          <a:bodyPr wrap="square" rtlCol="0">
            <a:spAutoFit/>
          </a:bodyPr>
          <a:lstStyle/>
          <a:p>
            <a:r>
              <a:rPr lang="zh-CN" altLang="en-US" b="1" dirty="0"/>
              <a:t>工作三</a:t>
            </a:r>
          </a:p>
        </p:txBody>
      </p:sp>
      <p:sp>
        <p:nvSpPr>
          <p:cNvPr id="15" name="TextBox 14"/>
          <p:cNvSpPr txBox="1"/>
          <p:nvPr/>
        </p:nvSpPr>
        <p:spPr>
          <a:xfrm>
            <a:off x="2767036" y="5445224"/>
            <a:ext cx="1012876" cy="369332"/>
          </a:xfrm>
          <a:prstGeom prst="rect">
            <a:avLst/>
          </a:prstGeom>
          <a:noFill/>
        </p:spPr>
        <p:txBody>
          <a:bodyPr wrap="square" rtlCol="0">
            <a:spAutoFit/>
          </a:bodyPr>
          <a:lstStyle/>
          <a:p>
            <a:r>
              <a:rPr lang="zh-CN" altLang="en-US" b="1" dirty="0"/>
              <a:t>工作四</a:t>
            </a:r>
          </a:p>
        </p:txBody>
      </p:sp>
    </p:spTree>
    <p:extLst>
      <p:ext uri="{BB962C8B-B14F-4D97-AF65-F5344CB8AC3E}">
        <p14:creationId xmlns:p14="http://schemas.microsoft.com/office/powerpoint/2010/main" val="2101259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2019" y="1"/>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3572269727"/>
              </p:ext>
            </p:extLst>
          </p:nvPr>
        </p:nvGraphicFramePr>
        <p:xfrm>
          <a:off x="179512" y="4137753"/>
          <a:ext cx="8496944" cy="2783751"/>
        </p:xfrm>
        <a:graphic>
          <a:graphicData uri="http://schemas.openxmlformats.org/drawingml/2006/table">
            <a:tbl>
              <a:tblPr firstRow="1" bandRow="1">
                <a:tableStyleId>{F5AB1C69-6EDB-4FF4-983F-18BD219EF322}</a:tableStyleId>
              </a:tblPr>
              <a:tblGrid>
                <a:gridCol w="1728192">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4464496">
                  <a:extLst>
                    <a:ext uri="{9D8B030D-6E8A-4147-A177-3AD203B41FA5}">
                      <a16:colId xmlns:a16="http://schemas.microsoft.com/office/drawing/2014/main" val="20002"/>
                    </a:ext>
                  </a:extLst>
                </a:gridCol>
              </a:tblGrid>
              <a:tr h="607536">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a16="http://schemas.microsoft.com/office/drawing/2014/main"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val="10006"/>
                  </a:ext>
                </a:extLst>
              </a:tr>
            </a:tbl>
          </a:graphicData>
        </a:graphic>
      </p:graphicFrame>
      <p:sp>
        <p:nvSpPr>
          <p:cNvPr id="6" name="TextBox 5"/>
          <p:cNvSpPr txBox="1"/>
          <p:nvPr/>
        </p:nvSpPr>
        <p:spPr>
          <a:xfrm>
            <a:off x="145957" y="3711950"/>
            <a:ext cx="1401707" cy="430887"/>
          </a:xfrm>
          <a:prstGeom prst="rect">
            <a:avLst/>
          </a:prstGeom>
          <a:noFill/>
        </p:spPr>
        <p:txBody>
          <a:bodyPr wrap="square" rtlCol="0">
            <a:spAutoFit/>
          </a:bodyPr>
          <a:lstStyle/>
          <a:p>
            <a:r>
              <a:rPr lang="zh-CN" altLang="en-US" sz="2200" b="1" dirty="0"/>
              <a:t>运行环境</a:t>
            </a:r>
          </a:p>
        </p:txBody>
      </p:sp>
      <p:sp>
        <p:nvSpPr>
          <p:cNvPr id="9" name="TextBox 8"/>
          <p:cNvSpPr txBox="1"/>
          <p:nvPr/>
        </p:nvSpPr>
        <p:spPr>
          <a:xfrm>
            <a:off x="145957" y="796951"/>
            <a:ext cx="1401707" cy="430887"/>
          </a:xfrm>
          <a:prstGeom prst="rect">
            <a:avLst/>
          </a:prstGeom>
          <a:noFill/>
        </p:spPr>
        <p:txBody>
          <a:bodyPr wrap="square" rtlCol="0">
            <a:spAutoFit/>
          </a:bodyPr>
          <a:lstStyle/>
          <a:p>
            <a:r>
              <a:rPr lang="zh-CN" altLang="en-US" sz="2200" b="1" dirty="0"/>
              <a:t>开发环境</a:t>
            </a:r>
          </a:p>
        </p:txBody>
      </p:sp>
      <p:graphicFrame>
        <p:nvGraphicFramePr>
          <p:cNvPr id="10" name="表格 9"/>
          <p:cNvGraphicFramePr>
            <a:graphicFrameLocks noGrp="1"/>
          </p:cNvGraphicFramePr>
          <p:nvPr>
            <p:extLst>
              <p:ext uri="{D42A27DB-BD31-4B8C-83A1-F6EECF244321}">
                <p14:modId xmlns:p14="http://schemas.microsoft.com/office/powerpoint/2010/main" val="3617142682"/>
              </p:ext>
            </p:extLst>
          </p:nvPr>
        </p:nvGraphicFramePr>
        <p:xfrm>
          <a:off x="179512" y="1217672"/>
          <a:ext cx="8496944" cy="2513836"/>
        </p:xfrm>
        <a:graphic>
          <a:graphicData uri="http://schemas.openxmlformats.org/drawingml/2006/table">
            <a:tbl>
              <a:tblPr firstRow="1" bandRow="1">
                <a:tableStyleId>{7DF18680-E054-41AD-8BC1-D1AEF772440D}</a:tableStyleId>
              </a:tblPr>
              <a:tblGrid>
                <a:gridCol w="1728192">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4464496">
                  <a:extLst>
                    <a:ext uri="{9D8B030D-6E8A-4147-A177-3AD203B41FA5}">
                      <a16:colId xmlns:a16="http://schemas.microsoft.com/office/drawing/2014/main" val="20002"/>
                    </a:ext>
                  </a:extLst>
                </a:gridCol>
              </a:tblGrid>
              <a:tr h="380236">
                <a:tc>
                  <a:txBody>
                    <a:bodyPr/>
                    <a:lstStyle/>
                    <a:p>
                      <a:r>
                        <a:rPr lang="zh-CN" altLang="en-US" dirty="0"/>
                        <a:t>软件</a:t>
                      </a:r>
                      <a:r>
                        <a:rPr lang="en-US" altLang="zh-CN" dirty="0"/>
                        <a:t>/</a:t>
                      </a:r>
                      <a:r>
                        <a:rPr lang="zh-CN" altLang="en-US" dirty="0"/>
                        <a:t>算法名称</a:t>
                      </a:r>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a16="http://schemas.microsoft.com/office/drawing/2014/main"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3.5</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val="10003"/>
                  </a:ext>
                </a:extLst>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val="10005"/>
                  </a:ext>
                </a:extLst>
              </a:tr>
              <a:tr h="295990">
                <a:tc>
                  <a:txBody>
                    <a:bodyPr/>
                    <a:lstStyle/>
                    <a:p>
                      <a:r>
                        <a:rPr lang="en-US" altLang="zh-CN" sz="1400" dirty="0" err="1"/>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2240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25224" y="828641"/>
            <a:ext cx="1656184" cy="368111"/>
          </a:xfrm>
          <a:prstGeom prst="rect">
            <a:avLst/>
          </a:prstGeom>
          <a:noFill/>
        </p:spPr>
        <p:txBody>
          <a:bodyPr wrap="square" rtlCol="0">
            <a:spAutoFit/>
          </a:bodyPr>
          <a:lstStyle/>
          <a:p>
            <a:r>
              <a:rPr lang="zh-CN" altLang="en-US" b="1" dirty="0">
                <a:solidFill>
                  <a:schemeClr val="accent2">
                    <a:lumMod val="75000"/>
                  </a:schemeClr>
                </a:solidFill>
              </a:rPr>
              <a:t>平台首页</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5" y="1268760"/>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431541" y="805481"/>
            <a:ext cx="2664296" cy="369332"/>
          </a:xfrm>
          <a:prstGeom prst="rect">
            <a:avLst/>
          </a:prstGeom>
          <a:noFill/>
        </p:spPr>
        <p:txBody>
          <a:bodyPr wrap="square" rtlCol="0">
            <a:spAutoFit/>
          </a:bodyPr>
          <a:lstStyle/>
          <a:p>
            <a:r>
              <a:rPr lang="zh-CN" altLang="en-US" b="1" dirty="0">
                <a:solidFill>
                  <a:schemeClr val="accent2">
                    <a:lumMod val="75000"/>
                  </a:schemeClr>
                </a:solidFill>
              </a:rPr>
              <a:t>首页数据搜索功能展示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0" y="1174813"/>
            <a:ext cx="5976664" cy="3361874"/>
          </a:xfrm>
          <a:prstGeom prst="rect">
            <a:avLst/>
          </a:prstGeom>
        </p:spPr>
      </p:pic>
      <p:pic>
        <p:nvPicPr>
          <p:cNvPr id="4" name="图片 3"/>
          <p:cNvPicPr>
            <a:picLocks noChangeAspect="1"/>
          </p:cNvPicPr>
          <p:nvPr/>
        </p:nvPicPr>
        <p:blipFill>
          <a:blip r:embed="rId3"/>
          <a:stretch>
            <a:fillRect/>
          </a:stretch>
        </p:blipFill>
        <p:spPr>
          <a:xfrm>
            <a:off x="3531932" y="3645024"/>
            <a:ext cx="5525252" cy="3107954"/>
          </a:xfrm>
          <a:prstGeom prst="rect">
            <a:avLst/>
          </a:prstGeom>
        </p:spPr>
      </p:pic>
    </p:spTree>
    <p:extLst>
      <p:ext uri="{BB962C8B-B14F-4D97-AF65-F5344CB8AC3E}">
        <p14:creationId xmlns:p14="http://schemas.microsoft.com/office/powerpoint/2010/main" val="268918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1795982639"/>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dirty="0"/>
                        <a:t>2018</a:t>
                      </a:r>
                      <a:r>
                        <a:rPr lang="zh-CN" altLang="en-US" sz="1600" dirty="0"/>
                        <a:t>年</a:t>
                      </a:r>
                      <a:r>
                        <a:rPr lang="en-US" altLang="zh-CN" sz="1600" dirty="0"/>
                        <a:t>1</a:t>
                      </a:r>
                      <a:r>
                        <a:rPr lang="zh-CN" altLang="en-US" sz="1600" dirty="0"/>
                        <a:t>月</a:t>
                      </a:r>
                      <a:r>
                        <a:rPr lang="en-US" altLang="zh-CN" sz="1600" dirty="0"/>
                        <a:t>-2019</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使用机器学习方法挖掘高温合金数据，根据不同的学习目标自适应地构造出多种学习器混合预测模型，提高对性能的预测精度。</a:t>
                      </a:r>
                      <a:endParaRPr lang="zh-CN" altLang="en-US" sz="1400" dirty="0"/>
                    </a:p>
                  </a:txBody>
                  <a:tcPr/>
                </a:tc>
                <a:tc>
                  <a:txBody>
                    <a:bodyPr/>
                    <a:lstStyle/>
                    <a:p>
                      <a:r>
                        <a:rPr lang="zh-CN" altLang="zh-CN" sz="1400" kern="1200" dirty="0">
                          <a:effectLst/>
                        </a:rPr>
                        <a:t>开展以机器学习及数据挖掘为重点的数据关联分析</a:t>
                      </a:r>
                      <a:endParaRPr lang="zh-CN" altLang="en-US" sz="1400" dirty="0"/>
                    </a:p>
                  </a:txBody>
                  <a:tcPr/>
                </a:tc>
                <a:tc>
                  <a:txBody>
                    <a:bodyPr/>
                    <a:lstStyle/>
                    <a:p>
                      <a:r>
                        <a:rPr lang="zh-Hans" altLang="en-US" sz="1400" kern="1200" dirty="0">
                          <a:effectLst/>
                        </a:rPr>
                        <a:t>研发</a:t>
                      </a:r>
                      <a:r>
                        <a:rPr lang="zh-CN" altLang="zh-CN" sz="1400" kern="1200" dirty="0">
                          <a:effectLst/>
                        </a:rPr>
                        <a:t>相关数据分析软件</a:t>
                      </a:r>
                      <a:endParaRPr lang="zh-CN" altLang="en-US" sz="1400" dirty="0"/>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平台展示（数据上传）</a:t>
            </a:r>
          </a:p>
        </p:txBody>
      </p:sp>
      <p:pic>
        <p:nvPicPr>
          <p:cNvPr id="5" name="图片 4"/>
          <p:cNvPicPr>
            <a:picLocks noChangeAspect="1"/>
          </p:cNvPicPr>
          <p:nvPr/>
        </p:nvPicPr>
        <p:blipFill>
          <a:blip r:embed="rId2"/>
          <a:stretch>
            <a:fillRect/>
          </a:stretch>
        </p:blipFill>
        <p:spPr>
          <a:xfrm>
            <a:off x="224203" y="980728"/>
            <a:ext cx="8832981" cy="4968552"/>
          </a:xfrm>
          <a:prstGeom prst="rect">
            <a:avLst/>
          </a:prstGeom>
        </p:spPr>
      </p:pic>
    </p:spTree>
    <p:extLst>
      <p:ext uri="{BB962C8B-B14F-4D97-AF65-F5344CB8AC3E}">
        <p14:creationId xmlns:p14="http://schemas.microsoft.com/office/powerpoint/2010/main" val="2320896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7" name="矩形 6"/>
          <p:cNvSpPr/>
          <p:nvPr/>
        </p:nvSpPr>
        <p:spPr>
          <a:xfrm>
            <a:off x="0" y="836712"/>
            <a:ext cx="4108817" cy="369332"/>
          </a:xfrm>
          <a:prstGeom prst="rect">
            <a:avLst/>
          </a:prstGeom>
        </p:spPr>
        <p:txBody>
          <a:bodyPr wrap="none">
            <a:spAutoFit/>
          </a:bodyPr>
          <a:lstStyle/>
          <a:p>
            <a:r>
              <a:rPr lang="zh-CN" altLang="en-US" b="1" dirty="0">
                <a:solidFill>
                  <a:schemeClr val="accent2">
                    <a:lumMod val="75000"/>
                  </a:schemeClr>
                </a:solidFill>
              </a:rPr>
              <a:t>基于主动学习的多层级交互式特征分析</a:t>
            </a:r>
          </a:p>
        </p:txBody>
      </p:sp>
      <p:pic>
        <p:nvPicPr>
          <p:cNvPr id="3" name="图片 2"/>
          <p:cNvPicPr>
            <a:picLocks noChangeAspect="1"/>
          </p:cNvPicPr>
          <p:nvPr/>
        </p:nvPicPr>
        <p:blipFill>
          <a:blip r:embed="rId2"/>
          <a:stretch>
            <a:fillRect/>
          </a:stretch>
        </p:blipFill>
        <p:spPr>
          <a:xfrm>
            <a:off x="43627" y="1286123"/>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平台展示（特征筛结果展示）</a:t>
            </a:r>
          </a:p>
        </p:txBody>
      </p:sp>
      <p:pic>
        <p:nvPicPr>
          <p:cNvPr id="3" name="图片 2"/>
          <p:cNvPicPr>
            <a:picLocks noChangeAspect="1"/>
          </p:cNvPicPr>
          <p:nvPr/>
        </p:nvPicPr>
        <p:blipFill>
          <a:blip r:embed="rId2"/>
          <a:stretch>
            <a:fillRect/>
          </a:stretch>
        </p:blipFill>
        <p:spPr>
          <a:xfrm>
            <a:off x="458077" y="776045"/>
            <a:ext cx="3812856" cy="2676316"/>
          </a:xfrm>
          <a:prstGeom prst="rect">
            <a:avLst/>
          </a:prstGeom>
        </p:spPr>
      </p:pic>
      <p:pic>
        <p:nvPicPr>
          <p:cNvPr id="6" name="图片 5"/>
          <p:cNvPicPr>
            <a:picLocks noChangeAspect="1"/>
          </p:cNvPicPr>
          <p:nvPr/>
        </p:nvPicPr>
        <p:blipFill>
          <a:blip r:embed="rId3"/>
          <a:stretch>
            <a:fillRect/>
          </a:stretch>
        </p:blipFill>
        <p:spPr>
          <a:xfrm>
            <a:off x="4922194" y="790096"/>
            <a:ext cx="4016434" cy="2684781"/>
          </a:xfrm>
          <a:prstGeom prst="rect">
            <a:avLst/>
          </a:prstGeom>
        </p:spPr>
      </p:pic>
      <p:pic>
        <p:nvPicPr>
          <p:cNvPr id="7" name="图片 6"/>
          <p:cNvPicPr>
            <a:picLocks noChangeAspect="1"/>
          </p:cNvPicPr>
          <p:nvPr/>
        </p:nvPicPr>
        <p:blipFill>
          <a:blip r:embed="rId4"/>
          <a:stretch>
            <a:fillRect/>
          </a:stretch>
        </p:blipFill>
        <p:spPr>
          <a:xfrm flipH="1">
            <a:off x="444660" y="4113967"/>
            <a:ext cx="3826198" cy="2254506"/>
          </a:xfrm>
          <a:prstGeom prst="rect">
            <a:avLst/>
          </a:prstGeom>
        </p:spPr>
      </p:pic>
      <p:pic>
        <p:nvPicPr>
          <p:cNvPr id="9" name="图片 8"/>
          <p:cNvPicPr>
            <a:picLocks noChangeAspect="1"/>
          </p:cNvPicPr>
          <p:nvPr/>
        </p:nvPicPr>
        <p:blipFill>
          <a:blip r:embed="rId5"/>
          <a:stretch>
            <a:fillRect/>
          </a:stretch>
        </p:blipFill>
        <p:spPr>
          <a:xfrm>
            <a:off x="4681133" y="4083869"/>
            <a:ext cx="4418262" cy="2444230"/>
          </a:xfrm>
          <a:prstGeom prst="rect">
            <a:avLst/>
          </a:prstGeom>
        </p:spPr>
      </p:pic>
      <p:sp>
        <p:nvSpPr>
          <p:cNvPr id="13" name="椭圆 12"/>
          <p:cNvSpPr/>
          <p:nvPr/>
        </p:nvSpPr>
        <p:spPr>
          <a:xfrm>
            <a:off x="3509319" y="2564904"/>
            <a:ext cx="1989438" cy="1944216"/>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4504038" y="790096"/>
            <a:ext cx="0" cy="559037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17" name="直接连接符 16"/>
          <p:cNvCxnSpPr/>
          <p:nvPr/>
        </p:nvCxnSpPr>
        <p:spPr>
          <a:xfrm>
            <a:off x="458077" y="3573016"/>
            <a:ext cx="8490397" cy="0"/>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sp>
        <p:nvSpPr>
          <p:cNvPr id="18" name="文本框 17"/>
          <p:cNvSpPr txBox="1"/>
          <p:nvPr/>
        </p:nvSpPr>
        <p:spPr>
          <a:xfrm>
            <a:off x="3529005" y="3068961"/>
            <a:ext cx="1152128" cy="292388"/>
          </a:xfrm>
          <a:prstGeom prst="rect">
            <a:avLst/>
          </a:prstGeom>
          <a:noFill/>
        </p:spPr>
        <p:txBody>
          <a:bodyPr wrap="square" rtlCol="0">
            <a:spAutoFit/>
          </a:bodyPr>
          <a:lstStyle/>
          <a:p>
            <a:r>
              <a:rPr lang="zh-CN" altLang="en-US" sz="1300" b="1" dirty="0">
                <a:solidFill>
                  <a:srgbClr val="FF0000"/>
                </a:solidFill>
              </a:rPr>
              <a:t>稀疏性分析</a:t>
            </a:r>
          </a:p>
        </p:txBody>
      </p:sp>
      <p:sp>
        <p:nvSpPr>
          <p:cNvPr id="19" name="文本框 18"/>
          <p:cNvSpPr txBox="1"/>
          <p:nvPr/>
        </p:nvSpPr>
        <p:spPr>
          <a:xfrm>
            <a:off x="4485448" y="3068960"/>
            <a:ext cx="1152128" cy="292388"/>
          </a:xfrm>
          <a:prstGeom prst="rect">
            <a:avLst/>
          </a:prstGeom>
          <a:noFill/>
        </p:spPr>
        <p:txBody>
          <a:bodyPr wrap="square" rtlCol="0">
            <a:spAutoFit/>
          </a:bodyPr>
          <a:lstStyle/>
          <a:p>
            <a:r>
              <a:rPr lang="zh-CN" altLang="en-US" sz="1300" b="1" dirty="0">
                <a:solidFill>
                  <a:srgbClr val="FF0000"/>
                </a:solidFill>
              </a:rPr>
              <a:t>相关性分析</a:t>
            </a:r>
          </a:p>
        </p:txBody>
      </p:sp>
      <p:sp>
        <p:nvSpPr>
          <p:cNvPr id="20" name="文本框 19"/>
          <p:cNvSpPr txBox="1"/>
          <p:nvPr/>
        </p:nvSpPr>
        <p:spPr>
          <a:xfrm>
            <a:off x="3529005" y="3664029"/>
            <a:ext cx="1152128" cy="292388"/>
          </a:xfrm>
          <a:prstGeom prst="rect">
            <a:avLst/>
          </a:prstGeom>
          <a:noFill/>
        </p:spPr>
        <p:txBody>
          <a:bodyPr wrap="square" rtlCol="0">
            <a:spAutoFit/>
          </a:bodyPr>
          <a:lstStyle/>
          <a:p>
            <a:r>
              <a:rPr lang="zh-CN" altLang="en-US" sz="1300" b="1" dirty="0">
                <a:solidFill>
                  <a:srgbClr val="FF0000"/>
                </a:solidFill>
              </a:rPr>
              <a:t>冗余性分析</a:t>
            </a:r>
          </a:p>
        </p:txBody>
      </p:sp>
      <p:sp>
        <p:nvSpPr>
          <p:cNvPr id="21" name="文本框 20"/>
          <p:cNvSpPr txBox="1"/>
          <p:nvPr/>
        </p:nvSpPr>
        <p:spPr>
          <a:xfrm>
            <a:off x="4522629" y="3625978"/>
            <a:ext cx="1152128" cy="492443"/>
          </a:xfrm>
          <a:prstGeom prst="rect">
            <a:avLst/>
          </a:prstGeom>
          <a:noFill/>
        </p:spPr>
        <p:txBody>
          <a:bodyPr wrap="square" rtlCol="0">
            <a:spAutoFit/>
          </a:bodyPr>
          <a:lstStyle/>
          <a:p>
            <a:r>
              <a:rPr lang="zh-CN" altLang="en-US" sz="1300"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平台展示（机器学习算法分析）</a:t>
            </a:r>
          </a:p>
        </p:txBody>
      </p:sp>
      <p:pic>
        <p:nvPicPr>
          <p:cNvPr id="3" name="图片 2"/>
          <p:cNvPicPr>
            <a:picLocks noChangeAspect="1"/>
          </p:cNvPicPr>
          <p:nvPr/>
        </p:nvPicPr>
        <p:blipFill>
          <a:blip r:embed="rId2"/>
          <a:stretch>
            <a:fillRect/>
          </a:stretch>
        </p:blipFill>
        <p:spPr>
          <a:xfrm>
            <a:off x="102940" y="1268760"/>
            <a:ext cx="8960996" cy="5040560"/>
          </a:xfrm>
          <a:prstGeom prst="rect">
            <a:avLst/>
          </a:prstGeom>
        </p:spPr>
      </p:pic>
    </p:spTree>
    <p:extLst>
      <p:ext uri="{BB962C8B-B14F-4D97-AF65-F5344CB8AC3E}">
        <p14:creationId xmlns:p14="http://schemas.microsoft.com/office/powerpoint/2010/main" val="2535102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323135495"/>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5472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4850"/>
            <a:ext cx="8229600" cy="796950"/>
          </a:xfrm>
        </p:spPr>
        <p:txBody>
          <a:bodyPr/>
          <a:lstStyle/>
          <a:p>
            <a:pPr>
              <a:defRPr/>
            </a:pPr>
            <a:r>
              <a:rPr lang="zh-CN" altLang="en-US" dirty="0"/>
              <a:t>当前</a:t>
            </a:r>
            <a:r>
              <a:rPr dirty="0"/>
              <a:t>存在的问题</a:t>
            </a:r>
            <a:r>
              <a:rPr lang="zh-CN" altLang="en-US" dirty="0"/>
              <a:t>与对策</a:t>
            </a:r>
            <a:endParaRPr dirty="0"/>
          </a:p>
        </p:txBody>
      </p:sp>
      <p:graphicFrame>
        <p:nvGraphicFramePr>
          <p:cNvPr id="3" name="图示 2"/>
          <p:cNvGraphicFramePr/>
          <p:nvPr/>
        </p:nvGraphicFramePr>
        <p:xfrm>
          <a:off x="179512" y="801800"/>
          <a:ext cx="8496944" cy="5939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8701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pPr>
              <a:defRPr/>
            </a:pPr>
            <a:r>
              <a:rPr lang="zh-CN" altLang="en-US" dirty="0"/>
              <a:t>后期工作计划</a:t>
            </a:r>
            <a:endParaRPr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946830791"/>
              </p:ext>
            </p:extLst>
          </p:nvPr>
        </p:nvGraphicFramePr>
        <p:xfrm>
          <a:off x="172796" y="796950"/>
          <a:ext cx="8884388" cy="5584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173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211107449"/>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2512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52936"/>
            <a:ext cx="1800200" cy="1800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工作总结</a:t>
            </a:r>
          </a:p>
        </p:txBody>
      </p:sp>
      <p:graphicFrame>
        <p:nvGraphicFramePr>
          <p:cNvPr id="6" name="图示 5"/>
          <p:cNvGraphicFramePr/>
          <p:nvPr>
            <p:extLst>
              <p:ext uri="{D42A27DB-BD31-4B8C-83A1-F6EECF244321}">
                <p14:modId xmlns:p14="http://schemas.microsoft.com/office/powerpoint/2010/main" val="2735997302"/>
              </p:ext>
            </p:extLst>
          </p:nvPr>
        </p:nvGraphicFramePr>
        <p:xfrm>
          <a:off x="2555776" y="1169008"/>
          <a:ext cx="5760640" cy="5212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67036" y="1753281"/>
            <a:ext cx="1012876" cy="369332"/>
          </a:xfrm>
          <a:prstGeom prst="rect">
            <a:avLst/>
          </a:prstGeom>
          <a:noFill/>
        </p:spPr>
        <p:txBody>
          <a:bodyPr wrap="square" rtlCol="0">
            <a:spAutoFit/>
          </a:bodyPr>
          <a:lstStyle/>
          <a:p>
            <a:r>
              <a:rPr lang="zh-CN" altLang="en-US" b="1" dirty="0"/>
              <a:t>工作一</a:t>
            </a:r>
          </a:p>
        </p:txBody>
      </p:sp>
      <p:sp>
        <p:nvSpPr>
          <p:cNvPr id="11" name="TextBox 10"/>
          <p:cNvSpPr txBox="1"/>
          <p:nvPr/>
        </p:nvSpPr>
        <p:spPr>
          <a:xfrm>
            <a:off x="3185406" y="3031419"/>
            <a:ext cx="972232" cy="369332"/>
          </a:xfrm>
          <a:prstGeom prst="rect">
            <a:avLst/>
          </a:prstGeom>
          <a:noFill/>
        </p:spPr>
        <p:txBody>
          <a:bodyPr wrap="square" rtlCol="0">
            <a:spAutoFit/>
          </a:bodyPr>
          <a:lstStyle/>
          <a:p>
            <a:r>
              <a:rPr lang="zh-CN" altLang="en-US" b="1" dirty="0"/>
              <a:t>工作二</a:t>
            </a:r>
          </a:p>
        </p:txBody>
      </p:sp>
      <p:sp>
        <p:nvSpPr>
          <p:cNvPr id="12" name="TextBox 11"/>
          <p:cNvSpPr txBox="1"/>
          <p:nvPr/>
        </p:nvSpPr>
        <p:spPr>
          <a:xfrm>
            <a:off x="3212567" y="4233906"/>
            <a:ext cx="917910" cy="369332"/>
          </a:xfrm>
          <a:prstGeom prst="rect">
            <a:avLst/>
          </a:prstGeom>
          <a:noFill/>
        </p:spPr>
        <p:txBody>
          <a:bodyPr wrap="square" rtlCol="0">
            <a:spAutoFit/>
          </a:bodyPr>
          <a:lstStyle/>
          <a:p>
            <a:r>
              <a:rPr lang="zh-CN" altLang="en-US" b="1" dirty="0"/>
              <a:t>工作三</a:t>
            </a:r>
          </a:p>
        </p:txBody>
      </p:sp>
      <p:sp>
        <p:nvSpPr>
          <p:cNvPr id="15" name="TextBox 14"/>
          <p:cNvSpPr txBox="1"/>
          <p:nvPr/>
        </p:nvSpPr>
        <p:spPr>
          <a:xfrm>
            <a:off x="2767036" y="5445224"/>
            <a:ext cx="1012876" cy="369332"/>
          </a:xfrm>
          <a:prstGeom prst="rect">
            <a:avLst/>
          </a:prstGeom>
          <a:noFill/>
        </p:spPr>
        <p:txBody>
          <a:bodyPr wrap="square" rtlCol="0">
            <a:spAutoFit/>
          </a:bodyPr>
          <a:lstStyle/>
          <a:p>
            <a:r>
              <a:rPr lang="zh-CN" altLang="en-US" b="1" dirty="0"/>
              <a:t>工作四</a:t>
            </a:r>
          </a:p>
        </p:txBody>
      </p:sp>
    </p:spTree>
    <p:extLst>
      <p:ext uri="{BB962C8B-B14F-4D97-AF65-F5344CB8AC3E}">
        <p14:creationId xmlns:p14="http://schemas.microsoft.com/office/powerpoint/2010/main" val="3710169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0684"/>
            <a:ext cx="8229600" cy="796950"/>
          </a:xfrm>
        </p:spPr>
        <p:txBody>
          <a:bodyPr/>
          <a:lstStyle/>
          <a:p>
            <a:r>
              <a:rPr lang="en-US" altLang="zh-CN" sz="2800" dirty="0"/>
              <a:t>49</a:t>
            </a:r>
            <a:r>
              <a:rPr lang="zh-CN" altLang="en-US" sz="2800" dirty="0"/>
              <a:t>篇文献精读与数据采集与存储</a:t>
            </a:r>
          </a:p>
        </p:txBody>
      </p:sp>
      <p:pic>
        <p:nvPicPr>
          <p:cNvPr id="19" name="图片 18"/>
          <p:cNvPicPr>
            <a:picLocks noChangeAspect="1"/>
          </p:cNvPicPr>
          <p:nvPr/>
        </p:nvPicPr>
        <p:blipFill>
          <a:blip r:embed="rId3"/>
          <a:stretch>
            <a:fillRect/>
          </a:stretch>
        </p:blipFill>
        <p:spPr>
          <a:xfrm>
            <a:off x="190950" y="941923"/>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769148" cy="348286"/>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2807118" y="4850213"/>
            <a:ext cx="1314748" cy="378987"/>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298056" y="3494554"/>
            <a:ext cx="2262977" cy="3166710"/>
            <a:chOff x="436461" y="3597301"/>
            <a:chExt cx="2262977" cy="3166710"/>
          </a:xfrm>
        </p:grpSpPr>
        <p:grpSp>
          <p:nvGrpSpPr>
            <p:cNvPr id="37" name="组合 36"/>
            <p:cNvGrpSpPr/>
            <p:nvPr/>
          </p:nvGrpSpPr>
          <p:grpSpPr>
            <a:xfrm>
              <a:off x="1081627" y="3597301"/>
              <a:ext cx="1617811" cy="3166710"/>
              <a:chOff x="491327" y="3573016"/>
              <a:chExt cx="1617811" cy="3166710"/>
            </a:xfrm>
          </p:grpSpPr>
          <p:pic>
            <p:nvPicPr>
              <p:cNvPr id="34" name="图片 33"/>
              <p:cNvPicPr>
                <a:picLocks noChangeAspect="1"/>
              </p:cNvPicPr>
              <p:nvPr/>
            </p:nvPicPr>
            <p:blipFill>
              <a:blip r:embed="rId5"/>
              <a:stretch>
                <a:fillRect/>
              </a:stretch>
            </p:blipFill>
            <p:spPr>
              <a:xfrm>
                <a:off x="491327" y="4969966"/>
                <a:ext cx="1617811" cy="1769760"/>
              </a:xfrm>
              <a:prstGeom prst="rect">
                <a:avLst/>
              </a:prstGeom>
            </p:spPr>
          </p:pic>
          <p:pic>
            <p:nvPicPr>
              <p:cNvPr id="36" name="图片 35"/>
              <p:cNvPicPr>
                <a:picLocks noChangeAspect="1"/>
              </p:cNvPicPr>
              <p:nvPr/>
            </p:nvPicPr>
            <p:blipFill>
              <a:blip r:embed="rId6"/>
              <a:stretch>
                <a:fillRect/>
              </a:stretch>
            </p:blipFill>
            <p:spPr>
              <a:xfrm>
                <a:off x="585138" y="3573016"/>
                <a:ext cx="1524000" cy="1257300"/>
              </a:xfrm>
              <a:prstGeom prst="rect">
                <a:avLst/>
              </a:prstGeom>
            </p:spPr>
          </p:pic>
        </p:grpSp>
        <p:sp>
          <p:nvSpPr>
            <p:cNvPr id="38" name="文本框 37"/>
            <p:cNvSpPr txBox="1"/>
            <p:nvPr/>
          </p:nvSpPr>
          <p:spPr>
            <a:xfrm>
              <a:off x="436461" y="4315863"/>
              <a:ext cx="461665" cy="1653180"/>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58" name="文本框 57"/>
            <p:cNvSpPr txBox="1"/>
            <p:nvPr/>
          </p:nvSpPr>
          <p:spPr>
            <a:xfrm>
              <a:off x="835543" y="3765288"/>
              <a:ext cx="430887" cy="1228963"/>
            </a:xfrm>
            <a:prstGeom prst="rect">
              <a:avLst/>
            </a:prstGeom>
            <a:noFill/>
          </p:spPr>
          <p:txBody>
            <a:bodyPr vert="eaVert" wrap="square" rtlCol="0">
              <a:spAutoFit/>
            </a:bodyPr>
            <a:lstStyle/>
            <a:p>
              <a:pPr algn="ctr"/>
              <a:r>
                <a:rPr lang="zh-CN" altLang="en-US" sz="1600" b="1" dirty="0"/>
                <a:t>文件存储</a:t>
              </a:r>
            </a:p>
          </p:txBody>
        </p:sp>
        <p:sp>
          <p:nvSpPr>
            <p:cNvPr id="59" name="文本框 58"/>
            <p:cNvSpPr txBox="1"/>
            <p:nvPr/>
          </p:nvSpPr>
          <p:spPr>
            <a:xfrm>
              <a:off x="835543" y="5227751"/>
              <a:ext cx="430887" cy="1302760"/>
            </a:xfrm>
            <a:prstGeom prst="rect">
              <a:avLst/>
            </a:prstGeom>
            <a:noFill/>
          </p:spPr>
          <p:txBody>
            <a:bodyPr vert="eaVert" wrap="square" rtlCol="0">
              <a:spAutoFit/>
            </a:bodyPr>
            <a:lstStyle/>
            <a:p>
              <a:pPr algn="ctr"/>
              <a:r>
                <a:rPr lang="zh-CN" altLang="en-US" sz="1600" b="1" dirty="0"/>
                <a:t>数据库存储</a:t>
              </a:r>
            </a:p>
          </p:txBody>
        </p:sp>
      </p:gr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4" name="图片 3"/>
          <p:cNvPicPr>
            <a:picLocks noChangeAspect="1"/>
          </p:cNvPicPr>
          <p:nvPr/>
        </p:nvPicPr>
        <p:blipFill>
          <a:blip r:embed="rId7"/>
          <a:stretch>
            <a:fillRect/>
          </a:stretch>
        </p:blipFill>
        <p:spPr>
          <a:xfrm>
            <a:off x="4681702" y="876583"/>
            <a:ext cx="4303474" cy="2821901"/>
          </a:xfrm>
          <a:prstGeom prst="rect">
            <a:avLst/>
          </a:prstGeom>
        </p:spPr>
      </p:pic>
    </p:spTree>
    <p:extLst>
      <p:ext uri="{BB962C8B-B14F-4D97-AF65-F5344CB8AC3E}">
        <p14:creationId xmlns:p14="http://schemas.microsoft.com/office/powerpoint/2010/main" val="2466093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253" y="4738459"/>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lstStyle/>
          <a:p>
            <a:r>
              <a:rPr lang="zh-CN" altLang="en-US" dirty="0"/>
              <a:t>蠕变数据搜集</a:t>
            </a:r>
          </a:p>
        </p:txBody>
      </p:sp>
      <p:graphicFrame>
        <p:nvGraphicFramePr>
          <p:cNvPr id="10" name="图示 9"/>
          <p:cNvGraphicFramePr/>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876" y="1694670"/>
            <a:ext cx="8921688" cy="3313554"/>
          </a:xfrm>
          <a:prstGeom prst="rect">
            <a:avLst/>
          </a:prstGeom>
        </p:spPr>
      </p:pic>
    </p:spTree>
    <p:extLst>
      <p:ext uri="{BB962C8B-B14F-4D97-AF65-F5344CB8AC3E}">
        <p14:creationId xmlns:p14="http://schemas.microsoft.com/office/powerpoint/2010/main" val="158309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52936"/>
            <a:ext cx="1800200" cy="1800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工作总结</a:t>
            </a:r>
          </a:p>
        </p:txBody>
      </p:sp>
      <p:graphicFrame>
        <p:nvGraphicFramePr>
          <p:cNvPr id="6" name="图示 5"/>
          <p:cNvGraphicFramePr/>
          <p:nvPr>
            <p:extLst>
              <p:ext uri="{D42A27DB-BD31-4B8C-83A1-F6EECF244321}">
                <p14:modId xmlns:p14="http://schemas.microsoft.com/office/powerpoint/2010/main" val="3770630495"/>
              </p:ext>
            </p:extLst>
          </p:nvPr>
        </p:nvGraphicFramePr>
        <p:xfrm>
          <a:off x="2555776" y="1169008"/>
          <a:ext cx="5760640" cy="5212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67036" y="1753281"/>
            <a:ext cx="1012876" cy="369332"/>
          </a:xfrm>
          <a:prstGeom prst="rect">
            <a:avLst/>
          </a:prstGeom>
          <a:noFill/>
        </p:spPr>
        <p:txBody>
          <a:bodyPr wrap="square" rtlCol="0">
            <a:spAutoFit/>
          </a:bodyPr>
          <a:lstStyle/>
          <a:p>
            <a:r>
              <a:rPr lang="zh-CN" altLang="en-US" b="1" dirty="0"/>
              <a:t>工作一</a:t>
            </a:r>
          </a:p>
        </p:txBody>
      </p:sp>
      <p:sp>
        <p:nvSpPr>
          <p:cNvPr id="11" name="TextBox 10"/>
          <p:cNvSpPr txBox="1"/>
          <p:nvPr/>
        </p:nvSpPr>
        <p:spPr>
          <a:xfrm>
            <a:off x="3185406" y="3031419"/>
            <a:ext cx="972232" cy="369332"/>
          </a:xfrm>
          <a:prstGeom prst="rect">
            <a:avLst/>
          </a:prstGeom>
          <a:noFill/>
        </p:spPr>
        <p:txBody>
          <a:bodyPr wrap="square" rtlCol="0">
            <a:spAutoFit/>
          </a:bodyPr>
          <a:lstStyle/>
          <a:p>
            <a:r>
              <a:rPr lang="zh-CN" altLang="en-US" b="1" dirty="0"/>
              <a:t>工作二</a:t>
            </a:r>
          </a:p>
        </p:txBody>
      </p:sp>
      <p:sp>
        <p:nvSpPr>
          <p:cNvPr id="12" name="TextBox 11"/>
          <p:cNvSpPr txBox="1"/>
          <p:nvPr/>
        </p:nvSpPr>
        <p:spPr>
          <a:xfrm>
            <a:off x="3212567" y="4233906"/>
            <a:ext cx="917910" cy="369332"/>
          </a:xfrm>
          <a:prstGeom prst="rect">
            <a:avLst/>
          </a:prstGeom>
          <a:noFill/>
        </p:spPr>
        <p:txBody>
          <a:bodyPr wrap="square" rtlCol="0">
            <a:spAutoFit/>
          </a:bodyPr>
          <a:lstStyle/>
          <a:p>
            <a:r>
              <a:rPr lang="zh-CN" altLang="en-US" b="1" dirty="0"/>
              <a:t>工作三</a:t>
            </a:r>
          </a:p>
        </p:txBody>
      </p:sp>
      <p:sp>
        <p:nvSpPr>
          <p:cNvPr id="15" name="TextBox 14"/>
          <p:cNvSpPr txBox="1"/>
          <p:nvPr/>
        </p:nvSpPr>
        <p:spPr>
          <a:xfrm>
            <a:off x="2767036" y="5445224"/>
            <a:ext cx="1012876" cy="369332"/>
          </a:xfrm>
          <a:prstGeom prst="rect">
            <a:avLst/>
          </a:prstGeom>
          <a:noFill/>
        </p:spPr>
        <p:txBody>
          <a:bodyPr wrap="square" rtlCol="0">
            <a:spAutoFit/>
          </a:bodyPr>
          <a:lstStyle/>
          <a:p>
            <a:r>
              <a:rPr lang="zh-CN" altLang="en-US" b="1" dirty="0"/>
              <a:t>工作四</a:t>
            </a:r>
          </a:p>
        </p:txBody>
      </p:sp>
    </p:spTree>
    <p:extLst>
      <p:ext uri="{BB962C8B-B14F-4D97-AF65-F5344CB8AC3E}">
        <p14:creationId xmlns:p14="http://schemas.microsoft.com/office/powerpoint/2010/main" val="105339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5" name="图示 4"/>
          <p:cNvGraphicFramePr/>
          <p:nvPr>
            <p:extLst>
              <p:ext uri="{D42A27DB-BD31-4B8C-83A1-F6EECF244321}">
                <p14:modId xmlns:p14="http://schemas.microsoft.com/office/powerpoint/2010/main" val="927759733"/>
              </p:ext>
            </p:extLst>
          </p:nvPr>
        </p:nvGraphicFramePr>
        <p:xfrm>
          <a:off x="1115616" y="1196752"/>
          <a:ext cx="7488832"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1410514" y="1578519"/>
            <a:ext cx="470000" cy="769441"/>
          </a:xfrm>
          <a:prstGeom prst="rect">
            <a:avLst/>
          </a:prstGeom>
          <a:noFill/>
        </p:spPr>
        <p:txBody>
          <a:bodyPr wrap="none" lIns="91440" tIns="45720" rIns="91440" bIns="45720">
            <a:spAutoFit/>
          </a:bodyPr>
          <a:lstStyle/>
          <a:p>
            <a:pPr algn="ctr"/>
            <a:r>
              <a:rPr lang="en-US" altLang="zh-CN" sz="4400" b="0" cap="none" spc="0" dirty="0">
                <a:ln w="0"/>
                <a:solidFill>
                  <a:schemeClr val="accent1"/>
                </a:solidFill>
                <a:effectLst>
                  <a:outerShdw blurRad="38100" dist="25400" dir="5400000" algn="ctr" rotWithShape="0">
                    <a:srgbClr val="6E747A">
                      <a:alpha val="43000"/>
                    </a:srgbClr>
                  </a:outerShdw>
                </a:effectLst>
              </a:rPr>
              <a:t>1</a:t>
            </a:r>
            <a:endParaRPr lang="zh-CN" alt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1880514" y="2848812"/>
            <a:ext cx="470000" cy="769441"/>
          </a:xfrm>
          <a:prstGeom prst="rect">
            <a:avLst/>
          </a:prstGeom>
          <a:noFill/>
        </p:spPr>
        <p:txBody>
          <a:bodyPr wrap="none" lIns="91440" tIns="45720" rIns="91440" bIns="45720">
            <a:spAutoFit/>
          </a:bodyPr>
          <a:lstStyle/>
          <a:p>
            <a:pPr algn="ctr"/>
            <a:r>
              <a:rPr lang="en-US" altLang="zh-CN" sz="4400" dirty="0">
                <a:ln w="0"/>
                <a:solidFill>
                  <a:schemeClr val="accent1"/>
                </a:solidFill>
                <a:effectLst>
                  <a:outerShdw blurRad="38100" dist="25400" dir="5400000" algn="ctr" rotWithShape="0">
                    <a:srgbClr val="6E747A">
                      <a:alpha val="43000"/>
                    </a:srgbClr>
                  </a:outerShdw>
                </a:effectLst>
              </a:rPr>
              <a:t>2</a:t>
            </a:r>
            <a:endParaRPr lang="zh-CN" altLang="en-US" sz="4400" dirty="0">
              <a:ln w="0"/>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1880514" y="4000020"/>
            <a:ext cx="470000" cy="769441"/>
          </a:xfrm>
          <a:prstGeom prst="rect">
            <a:avLst/>
          </a:prstGeom>
          <a:noFill/>
        </p:spPr>
        <p:txBody>
          <a:bodyPr wrap="none" lIns="91440" tIns="45720" rIns="91440" bIns="45720">
            <a:spAutoFit/>
          </a:bodyPr>
          <a:lstStyle/>
          <a:p>
            <a:pPr algn="ctr"/>
            <a:r>
              <a:rPr lang="en-US" altLang="zh-CN" sz="4400" dirty="0">
                <a:ln w="0"/>
                <a:solidFill>
                  <a:schemeClr val="accent1"/>
                </a:solidFill>
                <a:effectLst>
                  <a:outerShdw blurRad="38100" dist="25400" dir="5400000" algn="ctr" rotWithShape="0">
                    <a:srgbClr val="6E747A">
                      <a:alpha val="43000"/>
                    </a:srgbClr>
                  </a:outerShdw>
                </a:effectLst>
              </a:rPr>
              <a:t>3</a:t>
            </a:r>
            <a:endParaRPr lang="zh-CN" altLang="en-US" sz="4400" dirty="0">
              <a:ln w="0"/>
              <a:solidFill>
                <a:schemeClr val="accent1"/>
              </a:solidFill>
              <a:effectLst>
                <a:outerShdw blurRad="38100" dist="25400" dir="5400000" algn="ctr" rotWithShape="0">
                  <a:srgbClr val="6E747A">
                    <a:alpha val="43000"/>
                  </a:srgbClr>
                </a:outerShdw>
              </a:effectLst>
            </a:endParaRPr>
          </a:p>
        </p:txBody>
      </p:sp>
      <p:sp>
        <p:nvSpPr>
          <p:cNvPr id="10" name="矩形 9"/>
          <p:cNvSpPr/>
          <p:nvPr/>
        </p:nvSpPr>
        <p:spPr>
          <a:xfrm>
            <a:off x="1418297" y="5148028"/>
            <a:ext cx="470000" cy="769441"/>
          </a:xfrm>
          <a:prstGeom prst="rect">
            <a:avLst/>
          </a:prstGeom>
          <a:noFill/>
        </p:spPr>
        <p:txBody>
          <a:bodyPr wrap="none" lIns="91440" tIns="45720" rIns="91440" bIns="45720">
            <a:spAutoFit/>
          </a:bodyPr>
          <a:lstStyle/>
          <a:p>
            <a:pPr algn="ctr"/>
            <a:r>
              <a:rPr lang="en-US" altLang="zh-CN" sz="4400" dirty="0">
                <a:ln w="0"/>
                <a:solidFill>
                  <a:schemeClr val="accent1"/>
                </a:solidFill>
                <a:effectLst>
                  <a:outerShdw blurRad="38100" dist="25400" dir="5400000" algn="ctr" rotWithShape="0">
                    <a:srgbClr val="6E747A">
                      <a:alpha val="43000"/>
                    </a:srgbClr>
                  </a:outerShdw>
                </a:effectLst>
              </a:rPr>
              <a:t>4</a:t>
            </a:r>
            <a:endParaRPr lang="zh-CN" altLang="en-US"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09019304"/>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21177</TotalTime>
  <Words>5329</Words>
  <Application>Microsoft Office PowerPoint</Application>
  <PresentationFormat>全屏显示(4:3)</PresentationFormat>
  <Paragraphs>1907</Paragraphs>
  <Slides>38</Slides>
  <Notes>18</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38</vt:i4>
      </vt:variant>
    </vt:vector>
  </HeadingPairs>
  <TitlesOfParts>
    <vt:vector size="51" baseType="lpstr">
      <vt:lpstr>方正姚体</vt:lpstr>
      <vt:lpstr>华文宋体</vt:lpstr>
      <vt:lpstr>华文新魏</vt:lpstr>
      <vt:lpstr>宋体</vt:lpstr>
      <vt:lpstr>微软雅黑</vt:lpstr>
      <vt:lpstr>Arial</vt:lpstr>
      <vt:lpstr>Calibri</vt:lpstr>
      <vt:lpstr>Monotype Corsiva</vt:lpstr>
      <vt:lpstr>Times New Roman</vt:lpstr>
      <vt:lpstr>Wingdings</vt:lpstr>
      <vt:lpstr>Office 主题</vt:lpstr>
      <vt:lpstr>默认设计模板</vt:lpstr>
      <vt:lpstr>1_Office 主题</vt:lpstr>
      <vt:lpstr>基于机器学习的 镍基单晶高温合金材料 数据分析方法研究</vt:lpstr>
      <vt:lpstr>内容索引</vt:lpstr>
      <vt:lpstr>进度计划表</vt:lpstr>
      <vt:lpstr>内容索引</vt:lpstr>
      <vt:lpstr>工作进展总览</vt:lpstr>
      <vt:lpstr>49篇文献精读与数据采集与存储</vt:lpstr>
      <vt:lpstr>蠕变数据搜集</vt:lpstr>
      <vt:lpstr>工作进展总览</vt:lpstr>
      <vt:lpstr>算法研究与实现</vt:lpstr>
      <vt:lpstr>1. 算法规范</vt:lpstr>
      <vt:lpstr>2. 机器学习算法库</vt:lpstr>
      <vt:lpstr>3. 基于主动学习的多层级交互式特征分析方法  </vt:lpstr>
      <vt:lpstr>工作进展总览</vt:lpstr>
      <vt:lpstr>蠕变机器学习现状调查</vt:lpstr>
      <vt:lpstr>蠕变机器学习的研究现状</vt:lpstr>
      <vt:lpstr>我们的工作思路</vt:lpstr>
      <vt:lpstr>基于机器学习的NiCo-X体系Fcc相形成焓的高通量计算框架</vt:lpstr>
      <vt:lpstr>二元-三元系（有对应关系）合金形成焓预测</vt:lpstr>
      <vt:lpstr>NiCo-X体系Fcc相形成焓的集成计算</vt:lpstr>
      <vt:lpstr>二元、三元系合金形成焓数据（无对应关系）</vt:lpstr>
      <vt:lpstr>工作汇报1（材料计算）</vt:lpstr>
      <vt:lpstr>工作汇报2（机器学习建模）</vt:lpstr>
      <vt:lpstr>工作汇报3（机器学习建模）</vt:lpstr>
      <vt:lpstr>当前存在的问题与对策</vt:lpstr>
      <vt:lpstr>工作进展总览</vt:lpstr>
      <vt:lpstr>平台总体架构</vt:lpstr>
      <vt:lpstr>平台的开发环境和运行环境</vt:lpstr>
      <vt:lpstr>平台展示</vt:lpstr>
      <vt:lpstr>平台展示</vt:lpstr>
      <vt:lpstr>平台展示（数据上传）</vt:lpstr>
      <vt:lpstr>平台展示</vt:lpstr>
      <vt:lpstr>平台展示（特征筛结果展示）</vt:lpstr>
      <vt:lpstr>平台展示（机器学习算法分析）</vt:lpstr>
      <vt:lpstr>内容索引</vt:lpstr>
      <vt:lpstr>进度计划表</vt:lpstr>
      <vt:lpstr>当前存在的问题与对策</vt:lpstr>
      <vt:lpstr>后期工作计划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1767</cp:revision>
  <dcterms:created xsi:type="dcterms:W3CDTF">2014-12-26T05:35:01Z</dcterms:created>
  <dcterms:modified xsi:type="dcterms:W3CDTF">2019-06-13T05:02:31Z</dcterms:modified>
</cp:coreProperties>
</file>